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1" r:id="rId2"/>
    <p:sldId id="303" r:id="rId3"/>
    <p:sldId id="421" r:id="rId4"/>
    <p:sldId id="261" r:id="rId5"/>
    <p:sldId id="407" r:id="rId6"/>
    <p:sldId id="408" r:id="rId7"/>
    <p:sldId id="258" r:id="rId8"/>
    <p:sldId id="409" r:id="rId9"/>
    <p:sldId id="410" r:id="rId10"/>
    <p:sldId id="411" r:id="rId11"/>
    <p:sldId id="412" r:id="rId12"/>
    <p:sldId id="355" r:id="rId13"/>
    <p:sldId id="413" r:id="rId14"/>
    <p:sldId id="418" r:id="rId15"/>
    <p:sldId id="356" r:id="rId16"/>
    <p:sldId id="371" r:id="rId17"/>
    <p:sldId id="414" r:id="rId18"/>
    <p:sldId id="415" r:id="rId19"/>
    <p:sldId id="417" r:id="rId20"/>
    <p:sldId id="375" r:id="rId21"/>
    <p:sldId id="419" r:id="rId22"/>
    <p:sldId id="420" r:id="rId23"/>
    <p:sldId id="386" r:id="rId24"/>
    <p:sldId id="416" r:id="rId25"/>
    <p:sldId id="346" r:id="rId26"/>
    <p:sldId id="372" r:id="rId27"/>
    <p:sldId id="373" r:id="rId28"/>
    <p:sldId id="315" r:id="rId29"/>
    <p:sldId id="422" r:id="rId30"/>
  </p:sldIdLst>
  <p:sldSz cx="18288000" cy="10515600"/>
  <p:notesSz cx="6858000" cy="9144000"/>
  <p:defaultTextStyle>
    <a:defPPr>
      <a:defRPr lang="en-US"/>
    </a:defPPr>
    <a:lvl1pPr marL="0" algn="l" defTabSz="81569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5692" algn="l" defTabSz="81569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1380" algn="l" defTabSz="81569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7062" algn="l" defTabSz="81569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2752" algn="l" defTabSz="81569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78435" algn="l" defTabSz="81569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4126" algn="l" defTabSz="81569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09814" algn="l" defTabSz="81569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25499" algn="l" defTabSz="81569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46264"/>
    <a:srgbClr val="C0AE43"/>
    <a:srgbClr val="2F3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680" y="-104"/>
      </p:cViewPr>
      <p:guideLst>
        <p:guide orient="horz" pos="3312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E41A-0254-3B4B-9717-BEE9433F4E0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685800"/>
            <a:ext cx="5962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1C6FD-4BAF-2B43-94DF-D416BADA6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56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5692" algn="l" defTabSz="8156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31380" algn="l" defTabSz="8156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47062" algn="l" defTabSz="8156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62752" algn="l" defTabSz="8156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78435" algn="l" defTabSz="8156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94126" algn="l" defTabSz="8156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09814" algn="l" defTabSz="8156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25499" algn="l" defTabSz="81569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685800"/>
            <a:ext cx="5962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Mllota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Sidorova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Organizujem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festival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mojho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patologicky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vecny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krajinnou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architekturou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produkciou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manazmentom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ludskych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urbanizmus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urbanizmom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alebo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mestskym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planovanim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flirtujem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najviac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stalo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osudne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staze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zalozila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festival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reSITE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Nasledujucich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mestskom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aktivizme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2031-430F-1944-8775-92B5A23DCF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3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685800"/>
            <a:ext cx="5962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Mllota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Sidorova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Organizujem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festival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mojho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patologicky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vecny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krajinnou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architekturou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produkciou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manazmentom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ludskych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urbanizmus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urbanizmom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alebo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mestskym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planovanim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flirtujem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najviac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stalo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osudne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staze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zalozila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festival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reSITE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Nasledujucich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mestskom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aktivizme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2031-430F-1944-8775-92B5A23DCF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3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685800"/>
            <a:ext cx="5962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Mllota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Sidorova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Organizujem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festival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mojho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CV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patologicky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vecny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krajinnou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architekturou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produkciou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manazmentom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ludskych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urbanizmus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urbanizmom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alebo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mestskym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planovanim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flirtujem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najviac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stalo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osudne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Pocas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staze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zalozila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festival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reSITE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Nasledujucich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slidov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mestskom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aktivizme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2031-430F-1944-8775-92B5A23DCF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3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266654"/>
            <a:ext cx="15544800" cy="2254038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958840"/>
            <a:ext cx="12801600" cy="2687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2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7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25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6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2" y="421114"/>
            <a:ext cx="4114800" cy="8972338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2" y="421114"/>
            <a:ext cx="12039600" cy="8972338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757261"/>
            <a:ext cx="15544800" cy="2088515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456974"/>
            <a:ext cx="15544800" cy="23002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569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138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7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275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784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41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0981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254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6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2453642"/>
            <a:ext cx="8077200" cy="693981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2" y="2453642"/>
            <a:ext cx="8077200" cy="693981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7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7" y="2353840"/>
            <a:ext cx="8080378" cy="980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5692" indent="0">
              <a:buNone/>
              <a:defRPr sz="3600" b="1"/>
            </a:lvl2pPr>
            <a:lvl3pPr marL="1631380" indent="0">
              <a:buNone/>
              <a:defRPr sz="3200" b="1"/>
            </a:lvl3pPr>
            <a:lvl4pPr marL="2447062" indent="0">
              <a:buNone/>
              <a:defRPr sz="2900" b="1"/>
            </a:lvl4pPr>
            <a:lvl5pPr marL="3262752" indent="0">
              <a:buNone/>
              <a:defRPr sz="2900" b="1"/>
            </a:lvl5pPr>
            <a:lvl6pPr marL="4078435" indent="0">
              <a:buNone/>
              <a:defRPr sz="2900" b="1"/>
            </a:lvl6pPr>
            <a:lvl7pPr marL="4894126" indent="0">
              <a:buNone/>
              <a:defRPr sz="2900" b="1"/>
            </a:lvl7pPr>
            <a:lvl8pPr marL="5709814" indent="0">
              <a:buNone/>
              <a:defRPr sz="2900" b="1"/>
            </a:lvl8pPr>
            <a:lvl9pPr marL="6525499" indent="0">
              <a:buNone/>
              <a:defRPr sz="29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7" y="3334808"/>
            <a:ext cx="8080378" cy="605864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7" y="2353840"/>
            <a:ext cx="8083550" cy="980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5692" indent="0">
              <a:buNone/>
              <a:defRPr sz="3600" b="1"/>
            </a:lvl2pPr>
            <a:lvl3pPr marL="1631380" indent="0">
              <a:buNone/>
              <a:defRPr sz="3200" b="1"/>
            </a:lvl3pPr>
            <a:lvl4pPr marL="2447062" indent="0">
              <a:buNone/>
              <a:defRPr sz="2900" b="1"/>
            </a:lvl4pPr>
            <a:lvl5pPr marL="3262752" indent="0">
              <a:buNone/>
              <a:defRPr sz="2900" b="1"/>
            </a:lvl5pPr>
            <a:lvl6pPr marL="4078435" indent="0">
              <a:buNone/>
              <a:defRPr sz="2900" b="1"/>
            </a:lvl6pPr>
            <a:lvl7pPr marL="4894126" indent="0">
              <a:buNone/>
              <a:defRPr sz="2900" b="1"/>
            </a:lvl7pPr>
            <a:lvl8pPr marL="5709814" indent="0">
              <a:buNone/>
              <a:defRPr sz="2900" b="1"/>
            </a:lvl8pPr>
            <a:lvl9pPr marL="6525499" indent="0">
              <a:buNone/>
              <a:defRPr sz="29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7" y="3334808"/>
            <a:ext cx="8083550" cy="605864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3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0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418677"/>
            <a:ext cx="6016626" cy="178181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2" y="418691"/>
            <a:ext cx="10223500" cy="8974773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19" y="2200501"/>
            <a:ext cx="6016626" cy="7192963"/>
          </a:xfrm>
        </p:spPr>
        <p:txBody>
          <a:bodyPr/>
          <a:lstStyle>
            <a:lvl1pPr marL="0" indent="0">
              <a:buNone/>
              <a:defRPr sz="2500"/>
            </a:lvl1pPr>
            <a:lvl2pPr marL="815692" indent="0">
              <a:buNone/>
              <a:defRPr sz="2200"/>
            </a:lvl2pPr>
            <a:lvl3pPr marL="1631380" indent="0">
              <a:buNone/>
              <a:defRPr sz="1800"/>
            </a:lvl3pPr>
            <a:lvl4pPr marL="2447062" indent="0">
              <a:buNone/>
              <a:defRPr sz="1600"/>
            </a:lvl4pPr>
            <a:lvl5pPr marL="3262752" indent="0">
              <a:buNone/>
              <a:defRPr sz="1600"/>
            </a:lvl5pPr>
            <a:lvl6pPr marL="4078435" indent="0">
              <a:buNone/>
              <a:defRPr sz="1600"/>
            </a:lvl6pPr>
            <a:lvl7pPr marL="4894126" indent="0">
              <a:buNone/>
              <a:defRPr sz="1600"/>
            </a:lvl7pPr>
            <a:lvl8pPr marL="5709814" indent="0">
              <a:buNone/>
              <a:defRPr sz="1600"/>
            </a:lvl8pPr>
            <a:lvl9pPr marL="6525499" indent="0">
              <a:buNone/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360920"/>
            <a:ext cx="10972800" cy="86899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39588"/>
            <a:ext cx="10972800" cy="6309360"/>
          </a:xfrm>
        </p:spPr>
        <p:txBody>
          <a:bodyPr/>
          <a:lstStyle>
            <a:lvl1pPr marL="0" indent="0">
              <a:buNone/>
              <a:defRPr sz="5800"/>
            </a:lvl1pPr>
            <a:lvl2pPr marL="815692" indent="0">
              <a:buNone/>
              <a:defRPr sz="5000"/>
            </a:lvl2pPr>
            <a:lvl3pPr marL="1631380" indent="0">
              <a:buNone/>
              <a:defRPr sz="4300"/>
            </a:lvl3pPr>
            <a:lvl4pPr marL="2447062" indent="0">
              <a:buNone/>
              <a:defRPr sz="3600"/>
            </a:lvl4pPr>
            <a:lvl5pPr marL="3262752" indent="0">
              <a:buNone/>
              <a:defRPr sz="3600"/>
            </a:lvl5pPr>
            <a:lvl6pPr marL="4078435" indent="0">
              <a:buNone/>
              <a:defRPr sz="3600"/>
            </a:lvl6pPr>
            <a:lvl7pPr marL="4894126" indent="0">
              <a:buNone/>
              <a:defRPr sz="3600"/>
            </a:lvl7pPr>
            <a:lvl8pPr marL="5709814" indent="0">
              <a:buNone/>
              <a:defRPr sz="3600"/>
            </a:lvl8pPr>
            <a:lvl9pPr marL="652549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229918"/>
            <a:ext cx="10972800" cy="1234122"/>
          </a:xfrm>
        </p:spPr>
        <p:txBody>
          <a:bodyPr/>
          <a:lstStyle>
            <a:lvl1pPr marL="0" indent="0">
              <a:buNone/>
              <a:defRPr sz="2500"/>
            </a:lvl1pPr>
            <a:lvl2pPr marL="815692" indent="0">
              <a:buNone/>
              <a:defRPr sz="2200"/>
            </a:lvl2pPr>
            <a:lvl3pPr marL="1631380" indent="0">
              <a:buNone/>
              <a:defRPr sz="1800"/>
            </a:lvl3pPr>
            <a:lvl4pPr marL="2447062" indent="0">
              <a:buNone/>
              <a:defRPr sz="1600"/>
            </a:lvl4pPr>
            <a:lvl5pPr marL="3262752" indent="0">
              <a:buNone/>
              <a:defRPr sz="1600"/>
            </a:lvl5pPr>
            <a:lvl6pPr marL="4078435" indent="0">
              <a:buNone/>
              <a:defRPr sz="1600"/>
            </a:lvl6pPr>
            <a:lvl7pPr marL="4894126" indent="0">
              <a:buNone/>
              <a:defRPr sz="1600"/>
            </a:lvl7pPr>
            <a:lvl8pPr marL="5709814" indent="0">
              <a:buNone/>
              <a:defRPr sz="1600"/>
            </a:lvl8pPr>
            <a:lvl9pPr marL="6525499" indent="0">
              <a:buNone/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21112"/>
            <a:ext cx="16459200" cy="1752600"/>
          </a:xfrm>
          <a:prstGeom prst="rect">
            <a:avLst/>
          </a:prstGeom>
        </p:spPr>
        <p:txBody>
          <a:bodyPr vert="horz" lIns="163138" tIns="81563" rIns="163138" bIns="81563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53642"/>
            <a:ext cx="16459200" cy="6939810"/>
          </a:xfrm>
          <a:prstGeom prst="rect">
            <a:avLst/>
          </a:prstGeom>
        </p:spPr>
        <p:txBody>
          <a:bodyPr vert="horz" lIns="163138" tIns="81563" rIns="163138" bIns="81563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746407"/>
            <a:ext cx="4267200" cy="559858"/>
          </a:xfrm>
          <a:prstGeom prst="rect">
            <a:avLst/>
          </a:prstGeom>
        </p:spPr>
        <p:txBody>
          <a:bodyPr vert="horz" lIns="163138" tIns="81563" rIns="163138" bIns="8156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4831-632E-CA45-A4FA-F6F0BABB492F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746407"/>
            <a:ext cx="5791200" cy="559858"/>
          </a:xfrm>
          <a:prstGeom prst="rect">
            <a:avLst/>
          </a:prstGeom>
        </p:spPr>
        <p:txBody>
          <a:bodyPr vert="horz" lIns="163138" tIns="81563" rIns="163138" bIns="8156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746407"/>
            <a:ext cx="4267200" cy="559858"/>
          </a:xfrm>
          <a:prstGeom prst="rect">
            <a:avLst/>
          </a:prstGeom>
        </p:spPr>
        <p:txBody>
          <a:bodyPr vert="horz" lIns="163138" tIns="81563" rIns="163138" bIns="8156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C8F0-92FE-6548-81DD-37CAE87C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569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766" indent="-611766" algn="l" defTabSz="815692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25491" indent="-509807" algn="l" defTabSz="81569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9218" indent="-407844" algn="l" defTabSz="81569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4903" indent="-407844" algn="l" defTabSz="81569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0594" indent="-407844" algn="l" defTabSz="81569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6273" indent="-407844" algn="l" defTabSz="81569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1967" indent="-407844" algn="l" defTabSz="81569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17656" indent="-407844" algn="l" defTabSz="81569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3350" indent="-407844" algn="l" defTabSz="81569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69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5692" algn="l" defTabSz="81569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380" algn="l" defTabSz="81569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7062" algn="l" defTabSz="81569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2752" algn="l" defTabSz="81569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8435" algn="l" defTabSz="81569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4126" algn="l" defTabSz="81569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9814" algn="l" defTabSz="81569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5499" algn="l" defTabSz="81569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6670" y="9635278"/>
            <a:ext cx="8263468" cy="550793"/>
          </a:xfrm>
          <a:prstGeom prst="rect">
            <a:avLst/>
          </a:prstGeom>
          <a:noFill/>
        </p:spPr>
        <p:txBody>
          <a:bodyPr wrap="square" lIns="164479" tIns="82233" rIns="164479" bIns="82233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Helvetica Light"/>
                <a:cs typeface="Helvetica Light"/>
              </a:rPr>
              <a:t>Ford site meeting ©</a:t>
            </a:r>
            <a:endParaRPr lang="en-US" sz="25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4001422"/>
            <a:ext cx="18353377" cy="2254038"/>
          </a:xfrm>
          <a:prstGeom prst="rect">
            <a:avLst/>
          </a:prstGeom>
          <a:solidFill>
            <a:schemeClr val="bg1"/>
          </a:solidFill>
        </p:spPr>
        <p:txBody>
          <a:bodyPr vert="horz" lIns="163138" tIns="81563" rIns="163138" bIns="81563" rtlCol="0" anchor="ctr">
            <a:normAutofit fontScale="97500"/>
          </a:bodyPr>
          <a:lstStyle>
            <a:lvl1pPr algn="ctr" defTabSz="816340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Helvetica Neue"/>
                <a:cs typeface="Helvetica Neue"/>
              </a:rPr>
              <a:t>Participácia</a:t>
            </a:r>
            <a:r>
              <a:rPr lang="en-US" dirty="0" smtClean="0">
                <a:latin typeface="Helvetica Neue"/>
                <a:cs typeface="Helvetica Neue"/>
              </a:rPr>
              <a:t> </a:t>
            </a:r>
            <a:r>
              <a:rPr lang="en-US" dirty="0" err="1" smtClean="0">
                <a:latin typeface="Helvetica Neue"/>
                <a:cs typeface="Helvetica Neue"/>
              </a:rPr>
              <a:t>nie</a:t>
            </a:r>
            <a:r>
              <a:rPr lang="en-US" dirty="0" smtClean="0">
                <a:latin typeface="Helvetica Neue"/>
                <a:cs typeface="Helvetica Neue"/>
              </a:rPr>
              <a:t> je </a:t>
            </a:r>
            <a:r>
              <a:rPr lang="en-US" dirty="0" err="1" smtClean="0">
                <a:latin typeface="Helvetica Neue"/>
                <a:cs typeface="Helvetica Neue"/>
              </a:rPr>
              <a:t>revolúciou</a:t>
            </a:r>
            <a:r>
              <a:rPr lang="en-US" dirty="0" smtClean="0">
                <a:latin typeface="Helvetica Neue"/>
                <a:cs typeface="Helvetica Neue"/>
              </a:rPr>
              <a:t> </a:t>
            </a:r>
            <a:r>
              <a:rPr lang="en-US" dirty="0" err="1" smtClean="0">
                <a:latin typeface="Helvetica Neue"/>
                <a:cs typeface="Helvetica Neue"/>
              </a:rPr>
              <a:t>masy</a:t>
            </a:r>
            <a:endParaRPr lang="en-US" dirty="0" smtClean="0">
              <a:latin typeface="Helvetica Neue"/>
              <a:cs typeface="Helvetica Neue"/>
            </a:endParaRPr>
          </a:p>
          <a:p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0656" y="8616483"/>
            <a:ext cx="5894776" cy="1569588"/>
          </a:xfrm>
          <a:prstGeom prst="rect">
            <a:avLst/>
          </a:prstGeom>
          <a:solidFill>
            <a:schemeClr val="bg1"/>
          </a:solidFill>
        </p:spPr>
        <p:txBody>
          <a:bodyPr wrap="square" lIns="91368" tIns="45684" rIns="91368" bIns="45684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Milota</a:t>
            </a:r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Sidorová</a:t>
            </a:r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Metropolitný</a:t>
            </a:r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Inštitút</a:t>
            </a:r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Bratislavy</a:t>
            </a:r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, WPS Prague 26.7.2020</a:t>
            </a:r>
          </a:p>
        </p:txBody>
      </p:sp>
    </p:spTree>
    <p:extLst>
      <p:ext uri="{BB962C8B-B14F-4D97-AF65-F5344CB8AC3E}">
        <p14:creationId xmlns:p14="http://schemas.microsoft.com/office/powerpoint/2010/main" val="129525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97913" y="6427133"/>
            <a:ext cx="6462606" cy="1107913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pPr algn="r"/>
            <a:r>
              <a:rPr lang="en-US" sz="6600" dirty="0">
                <a:latin typeface="Helvetica Neue"/>
                <a:cs typeface="Helvetica Neue"/>
              </a:rPr>
              <a:t>4</a:t>
            </a:r>
            <a:r>
              <a:rPr lang="en-US" sz="6600" dirty="0" smtClean="0">
                <a:latin typeface="Helvetica Neue"/>
                <a:cs typeface="Helvetica Neue"/>
              </a:rPr>
              <a:t> D</a:t>
            </a:r>
            <a:endParaRPr lang="en-US" sz="6500" dirty="0">
              <a:latin typeface="Helvetica Neue"/>
              <a:cs typeface="Helvetica Neue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371600" y="3997831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5000" dirty="0">
                <a:latin typeface="Helvetica Neue Thin"/>
                <a:cs typeface="Helvetica Neue Thin"/>
              </a:rPr>
              <a:t>Distrust </a:t>
            </a:r>
            <a:r>
              <a:rPr lang="mr-IN" sz="5000" dirty="0">
                <a:latin typeface="Helvetica Neue Thin"/>
                <a:cs typeface="Helvetica Neue Thin"/>
              </a:rPr>
              <a:t>–</a:t>
            </a:r>
            <a:r>
              <a:rPr lang="en-US" sz="5000" dirty="0">
                <a:latin typeface="Helvetica Neue Thin"/>
                <a:cs typeface="Helvetica Neue Thin"/>
              </a:rPr>
              <a:t> </a:t>
            </a:r>
            <a:r>
              <a:rPr lang="en-US" sz="5000" dirty="0" err="1" smtClean="0">
                <a:latin typeface="Helvetica Neue Thin"/>
                <a:cs typeface="Helvetica Neue Thin"/>
              </a:rPr>
              <a:t>nedôvera</a:t>
            </a:r>
            <a:r>
              <a:rPr lang="en-US" sz="5000" dirty="0" smtClean="0">
                <a:latin typeface="Helvetica Neue Thin"/>
                <a:cs typeface="Helvetica Neue Thin"/>
              </a:rPr>
              <a:t/>
            </a:r>
            <a:br>
              <a:rPr lang="en-US" sz="5000" dirty="0" smtClean="0">
                <a:latin typeface="Helvetica Neue Thin"/>
                <a:cs typeface="Helvetica Neue Thin"/>
              </a:rPr>
            </a:br>
            <a:r>
              <a:rPr lang="cs-CZ" sz="5000" dirty="0" err="1" smtClean="0">
                <a:latin typeface="Helvetica Neue Thin"/>
                <a:cs typeface="Helvetica Neue Thin"/>
              </a:rPr>
              <a:t>Deštrukcia</a:t>
            </a:r>
            <a:r>
              <a:rPr lang="cs-CZ" sz="5000" dirty="0" smtClean="0">
                <a:latin typeface="Helvetica Neue Thin"/>
                <a:cs typeface="Helvetica Neue Thin"/>
              </a:rPr>
              <a:t> </a:t>
            </a:r>
            <a:r>
              <a:rPr lang="mr-IN" sz="5000" dirty="0" smtClean="0">
                <a:latin typeface="Helvetica Neue Thin"/>
                <a:cs typeface="Helvetica Neue Thin"/>
              </a:rPr>
              <a:t>–</a:t>
            </a:r>
            <a:r>
              <a:rPr lang="cs-CZ" sz="5000" dirty="0" smtClean="0">
                <a:latin typeface="Helvetica Neue Thin"/>
                <a:cs typeface="Helvetica Neue Thin"/>
              </a:rPr>
              <a:t> rozpad</a:t>
            </a:r>
            <a:br>
              <a:rPr lang="cs-CZ" sz="5000" dirty="0" smtClean="0">
                <a:latin typeface="Helvetica Neue Thin"/>
                <a:cs typeface="Helvetica Neue Thin"/>
              </a:rPr>
            </a:br>
            <a:r>
              <a:rPr lang="cs-CZ" sz="5000" dirty="0" err="1" smtClean="0">
                <a:latin typeface="Helvetica Neue Thin"/>
                <a:cs typeface="Helvetica Neue Thin"/>
              </a:rPr>
              <a:t>Deprivácia</a:t>
            </a:r>
            <a:endParaRPr lang="en-US" sz="5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44092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97913" y="6427133"/>
            <a:ext cx="6462606" cy="1107913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pPr algn="r"/>
            <a:r>
              <a:rPr lang="en-US" sz="6600" dirty="0">
                <a:latin typeface="Helvetica Neue"/>
                <a:cs typeface="Helvetica Neue"/>
              </a:rPr>
              <a:t>4</a:t>
            </a:r>
            <a:r>
              <a:rPr lang="en-US" sz="6600" dirty="0" smtClean="0">
                <a:latin typeface="Helvetica Neue"/>
                <a:cs typeface="Helvetica Neue"/>
              </a:rPr>
              <a:t> D</a:t>
            </a:r>
            <a:endParaRPr lang="en-US" sz="6500" dirty="0">
              <a:latin typeface="Helvetica Neue"/>
              <a:cs typeface="Helvetica Neue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371600" y="3997831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5000" dirty="0">
                <a:latin typeface="Helvetica Neue Thin"/>
                <a:cs typeface="Helvetica Neue Thin"/>
              </a:rPr>
              <a:t>Distrust </a:t>
            </a:r>
            <a:r>
              <a:rPr lang="mr-IN" sz="5000" dirty="0">
                <a:latin typeface="Helvetica Neue Thin"/>
                <a:cs typeface="Helvetica Neue Thin"/>
              </a:rPr>
              <a:t>–</a:t>
            </a:r>
            <a:r>
              <a:rPr lang="en-US" sz="5000" dirty="0">
                <a:latin typeface="Helvetica Neue Thin"/>
                <a:cs typeface="Helvetica Neue Thin"/>
              </a:rPr>
              <a:t> </a:t>
            </a:r>
            <a:r>
              <a:rPr lang="en-US" sz="5000" dirty="0" err="1" smtClean="0">
                <a:latin typeface="Helvetica Neue Thin"/>
                <a:cs typeface="Helvetica Neue Thin"/>
              </a:rPr>
              <a:t>nedôvera</a:t>
            </a:r>
            <a:r>
              <a:rPr lang="en-US" sz="5000" dirty="0" smtClean="0">
                <a:latin typeface="Helvetica Neue Thin"/>
                <a:cs typeface="Helvetica Neue Thin"/>
              </a:rPr>
              <a:t/>
            </a:r>
            <a:br>
              <a:rPr lang="en-US" sz="5000" dirty="0" smtClean="0">
                <a:latin typeface="Helvetica Neue Thin"/>
                <a:cs typeface="Helvetica Neue Thin"/>
              </a:rPr>
            </a:br>
            <a:r>
              <a:rPr lang="cs-CZ" sz="5000" dirty="0" err="1" smtClean="0">
                <a:latin typeface="Helvetica Neue Thin"/>
                <a:cs typeface="Helvetica Neue Thin"/>
              </a:rPr>
              <a:t>Deštrukcia</a:t>
            </a:r>
            <a:r>
              <a:rPr lang="cs-CZ" sz="5000" dirty="0" smtClean="0">
                <a:latin typeface="Helvetica Neue Thin"/>
                <a:cs typeface="Helvetica Neue Thin"/>
              </a:rPr>
              <a:t> </a:t>
            </a:r>
            <a:r>
              <a:rPr lang="mr-IN" sz="5000" dirty="0" smtClean="0">
                <a:latin typeface="Helvetica Neue Thin"/>
                <a:cs typeface="Helvetica Neue Thin"/>
              </a:rPr>
              <a:t>–</a:t>
            </a:r>
            <a:r>
              <a:rPr lang="cs-CZ" sz="5000" dirty="0" smtClean="0">
                <a:latin typeface="Helvetica Neue Thin"/>
                <a:cs typeface="Helvetica Neue Thin"/>
              </a:rPr>
              <a:t> rozpad</a:t>
            </a:r>
            <a:br>
              <a:rPr lang="cs-CZ" sz="5000" dirty="0" smtClean="0">
                <a:latin typeface="Helvetica Neue Thin"/>
                <a:cs typeface="Helvetica Neue Thin"/>
              </a:rPr>
            </a:br>
            <a:r>
              <a:rPr lang="cs-CZ" sz="5000" dirty="0" err="1" smtClean="0">
                <a:latin typeface="Helvetica Neue Thin"/>
                <a:cs typeface="Helvetica Neue Thin"/>
              </a:rPr>
              <a:t>Deprivácia</a:t>
            </a:r>
            <a:r>
              <a:rPr lang="cs-CZ" sz="5000" dirty="0" smtClean="0">
                <a:latin typeface="Helvetica Neue Thin"/>
                <a:cs typeface="Helvetica Neue Thin"/>
              </a:rPr>
              <a:t/>
            </a:r>
            <a:br>
              <a:rPr lang="cs-CZ" sz="5000" dirty="0" smtClean="0">
                <a:latin typeface="Helvetica Neue Thin"/>
                <a:cs typeface="Helvetica Neue Thin"/>
              </a:rPr>
            </a:br>
            <a:r>
              <a:rPr lang="cs-CZ" sz="5000" dirty="0" err="1" smtClean="0">
                <a:latin typeface="Helvetica Neue Thin"/>
                <a:cs typeface="Helvetica Neue Thin"/>
              </a:rPr>
              <a:t>Dealignment</a:t>
            </a:r>
            <a:r>
              <a:rPr lang="cs-CZ" sz="5000" dirty="0" smtClean="0">
                <a:latin typeface="Helvetica Neue Thin"/>
                <a:cs typeface="Helvetica Neue Thin"/>
              </a:rPr>
              <a:t> - odklon</a:t>
            </a:r>
            <a:endParaRPr lang="en-US" sz="5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416533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371600" y="3997831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latin typeface="Helvetica Neue Thin"/>
                <a:cs typeface="Helvetica Neue Thin"/>
              </a:rPr>
              <a:t>O</a:t>
            </a:r>
            <a:r>
              <a:rPr lang="en-US" sz="4000" dirty="0" err="1" smtClean="0">
                <a:latin typeface="Helvetica Neue Thin"/>
                <a:cs typeface="Helvetica Neue Thin"/>
              </a:rPr>
              <a:t>brovské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množstvo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ľudí</a:t>
            </a:r>
            <a:r>
              <a:rPr lang="en-US" sz="4000" dirty="0">
                <a:latin typeface="Helvetica Neue Thin"/>
                <a:cs typeface="Helvetica Neue Thin"/>
              </a:rPr>
              <a:t>, </a:t>
            </a:r>
            <a:r>
              <a:rPr lang="en-US" sz="4000" dirty="0" err="1">
                <a:latin typeface="Helvetica Neue Thin"/>
                <a:cs typeface="Helvetica Neue Thin"/>
              </a:rPr>
              <a:t>ktorí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cítia</a:t>
            </a:r>
            <a:r>
              <a:rPr lang="en-US" sz="4000" dirty="0">
                <a:latin typeface="Helvetica Neue Thin"/>
                <a:cs typeface="Helvetica Neue Thin"/>
              </a:rPr>
              <a:t>, </a:t>
            </a:r>
            <a:r>
              <a:rPr lang="en-US" sz="4000" dirty="0" err="1">
                <a:latin typeface="Helvetica Neue Thin"/>
                <a:cs typeface="Helvetica Neue Thin"/>
              </a:rPr>
              <a:t>že</a:t>
            </a:r>
            <a:r>
              <a:rPr lang="en-US" sz="4000" dirty="0">
                <a:latin typeface="Helvetica Neue Thin"/>
                <a:cs typeface="Helvetica Neue Thin"/>
              </a:rPr>
              <a:t> v </a:t>
            </a:r>
            <a:r>
              <a:rPr lang="en-US" sz="4000" dirty="0" err="1">
                <a:latin typeface="Helvetica Neue Thin"/>
                <a:cs typeface="Helvetica Neue Thin"/>
              </a:rPr>
              <a:t>politike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už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nemajú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hlas</a:t>
            </a:r>
            <a:r>
              <a:rPr lang="en-US" sz="4000" dirty="0">
                <a:latin typeface="Helvetica Neue Thin"/>
                <a:cs typeface="Helvetica Neue Thin"/>
              </a:rPr>
              <a:t>, </a:t>
            </a:r>
            <a:r>
              <a:rPr lang="en-US" sz="4000" dirty="0" err="1">
                <a:latin typeface="Helvetica Neue Thin"/>
                <a:cs typeface="Helvetica Neue Thin"/>
              </a:rPr>
              <a:t>že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postupujúca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imigrácia</a:t>
            </a:r>
            <a:r>
              <a:rPr lang="en-US" sz="4000" dirty="0">
                <a:latin typeface="Helvetica Neue Thin"/>
                <a:cs typeface="Helvetica Neue Thin"/>
              </a:rPr>
              <a:t>, </a:t>
            </a:r>
            <a:r>
              <a:rPr lang="en-US" sz="4000" dirty="0" err="1">
                <a:latin typeface="Helvetica Neue Thin"/>
                <a:cs typeface="Helvetica Neue Thin"/>
              </a:rPr>
              <a:t>rýchle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etnické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zmeny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ohrozujú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národné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skupiny</a:t>
            </a:r>
            <a:r>
              <a:rPr lang="en-US" sz="4000" dirty="0">
                <a:latin typeface="Helvetica Neue Thin"/>
                <a:cs typeface="Helvetica Neue Thin"/>
              </a:rPr>
              <a:t>, </a:t>
            </a:r>
            <a:r>
              <a:rPr lang="en-US" sz="4000" dirty="0" err="1">
                <a:latin typeface="Helvetica Neue Thin"/>
                <a:cs typeface="Helvetica Neue Thin"/>
              </a:rPr>
              <a:t>kultúru</a:t>
            </a:r>
            <a:r>
              <a:rPr lang="en-US" sz="4000" dirty="0">
                <a:latin typeface="Helvetica Neue Thin"/>
                <a:cs typeface="Helvetica Neue Thin"/>
              </a:rPr>
              <a:t> a </a:t>
            </a:r>
            <a:r>
              <a:rPr lang="en-US" sz="4000" dirty="0" err="1">
                <a:latin typeface="Helvetica Neue Thin"/>
                <a:cs typeface="Helvetica Neue Thin"/>
              </a:rPr>
              <a:t>spôsoby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života</a:t>
            </a:r>
            <a:r>
              <a:rPr lang="en-US" sz="4000" dirty="0">
                <a:latin typeface="Helvetica Neue Thin"/>
                <a:cs typeface="Helvetica Neue Thin"/>
              </a:rPr>
              <a:t>, </a:t>
            </a:r>
            <a:r>
              <a:rPr lang="en-US" sz="4000" dirty="0" err="1">
                <a:latin typeface="Helvetica Neue Thin"/>
                <a:cs typeface="Helvetica Neue Thin"/>
              </a:rPr>
              <a:t>taktiež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že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ich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doterajší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systém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necháva</a:t>
            </a:r>
            <a:r>
              <a:rPr lang="en-US" sz="4000" dirty="0">
                <a:latin typeface="Helvetica Neue Thin"/>
                <a:cs typeface="Helvetica Neue Thin"/>
              </a:rPr>
              <a:t> v </a:t>
            </a:r>
            <a:r>
              <a:rPr lang="en-US" sz="4000" dirty="0" err="1">
                <a:latin typeface="Helvetica Neue Thin"/>
                <a:cs typeface="Helvetica Neue Thin"/>
              </a:rPr>
              <a:t>spoločenskom</a:t>
            </a:r>
            <a:r>
              <a:rPr lang="en-US" sz="4000" dirty="0">
                <a:latin typeface="Helvetica Neue Thin"/>
                <a:cs typeface="Helvetica Neue Thin"/>
              </a:rPr>
              <a:t> a </a:t>
            </a:r>
            <a:r>
              <a:rPr lang="en-US" sz="4000" dirty="0" err="1">
                <a:latin typeface="Helvetica Neue Thin"/>
                <a:cs typeface="Helvetica Neue Thin"/>
              </a:rPr>
              <a:t>ekonomickom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závese</a:t>
            </a:r>
            <a:r>
              <a:rPr lang="en-US" sz="4000" dirty="0">
                <a:latin typeface="Helvetica Neue Thin"/>
                <a:cs typeface="Helvetica Neue Thin"/>
              </a:rPr>
              <a:t> v </a:t>
            </a:r>
            <a:r>
              <a:rPr lang="en-US" sz="4000" dirty="0" err="1">
                <a:latin typeface="Helvetica Neue Thin"/>
                <a:cs typeface="Helvetica Neue Thin"/>
              </a:rPr>
              <a:t>porovnaní</a:t>
            </a:r>
            <a:r>
              <a:rPr lang="en-US" sz="4000" dirty="0">
                <a:latin typeface="Helvetica Neue Thin"/>
                <a:cs typeface="Helvetica Neue Thin"/>
              </a:rPr>
              <a:t> s </a:t>
            </a:r>
            <a:r>
              <a:rPr lang="en-US" sz="4000" dirty="0" err="1">
                <a:latin typeface="Helvetica Neue Thin"/>
                <a:cs typeface="Helvetica Neue Thin"/>
              </a:rPr>
              <a:t>ostatnými</a:t>
            </a:r>
            <a:r>
              <a:rPr lang="en-US" sz="4000" dirty="0">
                <a:latin typeface="Helvetica Neue Thin"/>
                <a:cs typeface="Helvetica Neue Thin"/>
              </a:rPr>
              <a:t> a </a:t>
            </a:r>
            <a:r>
              <a:rPr lang="en-US" sz="4000" dirty="0" err="1">
                <a:latin typeface="Helvetica Neue Thin"/>
                <a:cs typeface="Helvetica Neue Thin"/>
              </a:rPr>
              <a:t>už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sa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vlastne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nevedia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stotožniť</a:t>
            </a:r>
            <a:r>
              <a:rPr lang="en-US" sz="4000" dirty="0">
                <a:latin typeface="Helvetica Neue Thin"/>
                <a:cs typeface="Helvetica Neue Thin"/>
              </a:rPr>
              <a:t> s </a:t>
            </a:r>
            <a:r>
              <a:rPr lang="en-US" sz="4000" dirty="0" err="1">
                <a:latin typeface="Helvetica Neue Thin"/>
                <a:cs typeface="Helvetica Neue Thin"/>
              </a:rPr>
              <a:t>etablovanými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politikmi</a:t>
            </a:r>
            <a:r>
              <a:rPr lang="en-US" sz="4000" dirty="0">
                <a:latin typeface="Helvetica Neue Thin"/>
                <a:cs typeface="Helvetica Neue Thin"/>
              </a:rPr>
              <a:t>.</a:t>
            </a:r>
            <a:br>
              <a:rPr lang="en-US" sz="4000" dirty="0">
                <a:latin typeface="Helvetica Neue Thin"/>
                <a:cs typeface="Helvetica Neue Thin"/>
              </a:rPr>
            </a:br>
            <a:endParaRPr lang="en-US" sz="4000" dirty="0">
              <a:latin typeface="Helvetica Neue Thin"/>
              <a:cs typeface="Helvetica Neue Thi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97913" y="6427133"/>
            <a:ext cx="6462606" cy="2123575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pPr algn="r"/>
            <a:endParaRPr lang="en-US" sz="6600" dirty="0" smtClean="0">
              <a:latin typeface="Helvetica Neue"/>
              <a:cs typeface="Helvetica Neue"/>
            </a:endParaRPr>
          </a:p>
          <a:p>
            <a:pPr algn="r"/>
            <a:r>
              <a:rPr lang="en-US" sz="6600" dirty="0" err="1" smtClean="0">
                <a:latin typeface="Helvetica Neue"/>
                <a:cs typeface="Helvetica Neue"/>
              </a:rPr>
              <a:t>potenciál</a:t>
            </a:r>
            <a:endParaRPr lang="en-US" sz="65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030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701800" y="3997831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>
                <a:latin typeface="Helvetica Neue Thin"/>
                <a:cs typeface="Helvetica Neue Thin"/>
              </a:rPr>
              <a:t>Participácia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mr-IN" sz="4000" dirty="0" smtClean="0">
                <a:latin typeface="Helvetica Neue Thin"/>
                <a:cs typeface="Helvetica Neue Thin"/>
              </a:rPr>
              <a:t>–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hlas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ľudu</a:t>
            </a:r>
            <a:r>
              <a:rPr lang="en-US" sz="4000" dirty="0" smtClean="0">
                <a:latin typeface="Helvetica Neue Thin"/>
                <a:cs typeface="Helvetica Neue Thin"/>
              </a:rPr>
              <a:t>, </a:t>
            </a:r>
            <a:r>
              <a:rPr lang="en-US" sz="4000" dirty="0" err="1" smtClean="0">
                <a:latin typeface="Helvetica Neue Thin"/>
                <a:cs typeface="Helvetica Neue Thin"/>
              </a:rPr>
              <a:t>možnosť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verejnosti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vstúpiť</a:t>
            </a:r>
            <a:r>
              <a:rPr lang="en-US" sz="4000" dirty="0" smtClean="0">
                <a:latin typeface="Helvetica Neue Thin"/>
                <a:cs typeface="Helvetica Neue Thin"/>
              </a:rPr>
              <a:t>, </a:t>
            </a:r>
            <a:r>
              <a:rPr lang="en-US" sz="4000" dirty="0" err="1" smtClean="0">
                <a:latin typeface="Helvetica Neue Thin"/>
                <a:cs typeface="Helvetica Neue Thin"/>
              </a:rPr>
              <a:t>ovplyvniť</a:t>
            </a:r>
            <a:endParaRPr lang="en-US" sz="4000" dirty="0">
              <a:latin typeface="Helvetica Neue Thin"/>
              <a:cs typeface="Helvetica Neue Thi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97913" y="6427133"/>
            <a:ext cx="6462606" cy="2123575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pPr algn="r"/>
            <a:endParaRPr lang="en-US" sz="6600" dirty="0" smtClean="0">
              <a:latin typeface="Helvetica Neue"/>
              <a:cs typeface="Helvetica Neue"/>
            </a:endParaRPr>
          </a:p>
          <a:p>
            <a:pPr algn="r"/>
            <a:r>
              <a:rPr lang="en-US" sz="6600" dirty="0" err="1">
                <a:latin typeface="Helvetica Neue"/>
                <a:cs typeface="Helvetica Neue"/>
              </a:rPr>
              <a:t>p</a:t>
            </a:r>
            <a:r>
              <a:rPr lang="en-US" sz="6600" dirty="0" err="1" smtClean="0">
                <a:latin typeface="Helvetica Neue"/>
                <a:cs typeface="Helvetica Neue"/>
              </a:rPr>
              <a:t>očkať</a:t>
            </a:r>
            <a:r>
              <a:rPr lang="en-US" sz="6600" dirty="0" smtClean="0">
                <a:latin typeface="Helvetica Neue"/>
                <a:cs typeface="Helvetica Neue"/>
              </a:rPr>
              <a:t>!?</a:t>
            </a:r>
            <a:endParaRPr lang="en-US" sz="65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597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d-site-meeting-highland-500x28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11033" cy="1051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670" y="9635278"/>
            <a:ext cx="8263468" cy="550793"/>
          </a:xfrm>
          <a:prstGeom prst="rect">
            <a:avLst/>
          </a:prstGeom>
          <a:noFill/>
        </p:spPr>
        <p:txBody>
          <a:bodyPr wrap="square" lIns="164479" tIns="82233" rIns="164479" bIns="82233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Helvetica Light"/>
                <a:cs typeface="Helvetica Light"/>
              </a:rPr>
              <a:t>Ford site meeting ©</a:t>
            </a:r>
            <a:endParaRPr lang="en-US" sz="25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122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07801" y="6427133"/>
            <a:ext cx="6052718" cy="3139238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pPr algn="r"/>
            <a:r>
              <a:rPr lang="en-US" sz="6600" dirty="0" err="1" smtClean="0">
                <a:latin typeface="Helvetica Neue"/>
                <a:cs typeface="Helvetica Neue"/>
              </a:rPr>
              <a:t>Tvorba</a:t>
            </a:r>
            <a:r>
              <a:rPr lang="en-US" sz="6600" dirty="0" smtClean="0">
                <a:latin typeface="Helvetica Neue"/>
                <a:cs typeface="Helvetica Neue"/>
              </a:rPr>
              <a:t> </a:t>
            </a:r>
            <a:r>
              <a:rPr lang="en-US" sz="6600" dirty="0" err="1" smtClean="0">
                <a:latin typeface="Helvetica Neue"/>
                <a:cs typeface="Helvetica Neue"/>
              </a:rPr>
              <a:t>nového</a:t>
            </a:r>
            <a:r>
              <a:rPr lang="en-US" sz="6600" dirty="0" smtClean="0">
                <a:latin typeface="Helvetica Neue"/>
                <a:cs typeface="Helvetica Neue"/>
              </a:rPr>
              <a:t> </a:t>
            </a:r>
            <a:r>
              <a:rPr lang="en-US" sz="6600" dirty="0" err="1" smtClean="0">
                <a:latin typeface="Helvetica Neue"/>
                <a:cs typeface="Helvetica Neue"/>
              </a:rPr>
              <a:t>územného</a:t>
            </a:r>
            <a:r>
              <a:rPr lang="en-US" sz="6600" dirty="0" smtClean="0">
                <a:latin typeface="Helvetica Neue"/>
                <a:cs typeface="Helvetica Neue"/>
              </a:rPr>
              <a:t> </a:t>
            </a:r>
            <a:r>
              <a:rPr lang="en-US" sz="6600" dirty="0" err="1" smtClean="0">
                <a:latin typeface="Helvetica Neue"/>
                <a:cs typeface="Helvetica Neue"/>
              </a:rPr>
              <a:t>plánu</a:t>
            </a:r>
            <a:endParaRPr lang="en-US" sz="6500" dirty="0">
              <a:latin typeface="Helvetica Neue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000" y="914399"/>
            <a:ext cx="533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Thin"/>
                <a:cs typeface="Helvetica Neue Thin"/>
              </a:rPr>
              <a:t>'Urbanism is the most advanced, concrete fulfillment of a nightmare. Littre defines nightmare as 'a state when one awakens with start of extreme anxiety. But start against whom? Who has stuffed us to the point of somnolence?' </a:t>
            </a:r>
            <a:endParaRPr lang="en-US" dirty="0" smtClean="0">
              <a:latin typeface="Helvetica Neue Thin"/>
              <a:cs typeface="Helvetica Neue Thin"/>
            </a:endParaRPr>
          </a:p>
          <a:p>
            <a:endParaRPr lang="en-US" dirty="0">
              <a:latin typeface="Helvetica Neue Thin"/>
              <a:cs typeface="Helvetica Neue Thin"/>
            </a:endParaRPr>
          </a:p>
          <a:p>
            <a:r>
              <a:rPr lang="en-US" dirty="0">
                <a:latin typeface="Helvetica Neue Thin"/>
                <a:cs typeface="Helvetica Neue Thin"/>
              </a:rPr>
              <a:t>Tom McDonough</a:t>
            </a:r>
            <a:r>
              <a:rPr lang="en-US" dirty="0" smtClean="0">
                <a:latin typeface="Helvetica Neue Thin"/>
                <a:cs typeface="Helvetica Neue Thin"/>
              </a:rPr>
              <a:t>.</a:t>
            </a:r>
            <a:endParaRPr lang="en-US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00048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20-07-22 at 10.0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511300"/>
            <a:ext cx="17462500" cy="769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4400" y="304800"/>
            <a:ext cx="360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Helvetica Neue Light"/>
                <a:cs typeface="Helvetica Neue Light"/>
              </a:rPr>
              <a:t>Fáza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postupu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048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Helvetica Neue Light"/>
                <a:cs typeface="Helvetica Neue Light"/>
              </a:rPr>
              <a:t>Doporučené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metódy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participácie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63400" y="281682"/>
            <a:ext cx="558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Helvetica Neue Light"/>
                <a:cs typeface="Helvetica Neue Light"/>
              </a:rPr>
              <a:t>Komunikácia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verejnosti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800" y="9702800"/>
            <a:ext cx="1206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elvetica Neue Light"/>
                <a:cs typeface="Helvetica Neue Light"/>
              </a:rPr>
              <a:t>Zdroj</a:t>
            </a:r>
            <a:r>
              <a:rPr lang="en-US" sz="2000" dirty="0" smtClean="0">
                <a:latin typeface="Helvetica Neue Light"/>
                <a:cs typeface="Helvetica Neue Light"/>
              </a:rPr>
              <a:t>: </a:t>
            </a:r>
            <a:r>
              <a:rPr lang="en-US" sz="2000" dirty="0" err="1" smtClean="0">
                <a:latin typeface="Helvetica Neue Light"/>
                <a:cs typeface="Helvetica Neue Light"/>
              </a:rPr>
              <a:t>Manuál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participatívneho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plánovania</a:t>
            </a:r>
            <a:r>
              <a:rPr lang="en-US" sz="2000" dirty="0" smtClean="0">
                <a:latin typeface="Helvetica Neue Light"/>
                <a:cs typeface="Helvetica Neue Light"/>
              </a:rPr>
              <a:t>, </a:t>
            </a:r>
            <a:r>
              <a:rPr lang="en-US" sz="2000" dirty="0" err="1" smtClean="0">
                <a:latin typeface="Helvetica Neue Light"/>
                <a:cs typeface="Helvetica Neue Light"/>
              </a:rPr>
              <a:t>Metropolitný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Inštitút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Bratislavy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984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7-22 at 10.0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295400"/>
            <a:ext cx="17233900" cy="7454900"/>
          </a:xfrm>
          <a:prstGeom prst="rect">
            <a:avLst/>
          </a:prstGeom>
        </p:spPr>
      </p:pic>
      <p:pic>
        <p:nvPicPr>
          <p:cNvPr id="3" name="Picture 2" descr="Screen Shot 2020-07-22 at 10.0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8750300"/>
            <a:ext cx="17449800" cy="139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400" y="304800"/>
            <a:ext cx="360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Helvetica Neue Light"/>
                <a:cs typeface="Helvetica Neue Light"/>
              </a:rPr>
              <a:t>Fáza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postupu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048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Helvetica Neue Light"/>
                <a:cs typeface="Helvetica Neue Light"/>
              </a:rPr>
              <a:t>Doporučené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metódy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participácie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3400" y="281682"/>
            <a:ext cx="558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Helvetica Neue Light"/>
                <a:cs typeface="Helvetica Neue Light"/>
              </a:rPr>
              <a:t>Komunikácia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verejnosti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800" y="9982200"/>
            <a:ext cx="1206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elvetica Neue Light"/>
                <a:cs typeface="Helvetica Neue Light"/>
              </a:rPr>
              <a:t>Zdroj</a:t>
            </a:r>
            <a:r>
              <a:rPr lang="en-US" sz="2000" dirty="0" smtClean="0">
                <a:latin typeface="Helvetica Neue Light"/>
                <a:cs typeface="Helvetica Neue Light"/>
              </a:rPr>
              <a:t>: </a:t>
            </a:r>
            <a:r>
              <a:rPr lang="en-US" sz="2000" dirty="0" err="1" smtClean="0">
                <a:latin typeface="Helvetica Neue Light"/>
                <a:cs typeface="Helvetica Neue Light"/>
              </a:rPr>
              <a:t>Manuál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participatívneho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plánovania</a:t>
            </a:r>
            <a:r>
              <a:rPr lang="en-US" sz="2000" dirty="0" smtClean="0">
                <a:latin typeface="Helvetica Neue Light"/>
                <a:cs typeface="Helvetica Neue Light"/>
              </a:rPr>
              <a:t>, </a:t>
            </a:r>
            <a:r>
              <a:rPr lang="en-US" sz="2000" dirty="0" err="1" smtClean="0">
                <a:latin typeface="Helvetica Neue Light"/>
                <a:cs typeface="Helvetica Neue Light"/>
              </a:rPr>
              <a:t>Metropolitný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Inštitút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Bratislavy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1865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7-22 at 10.1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00200"/>
            <a:ext cx="17513300" cy="744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400" y="304800"/>
            <a:ext cx="360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Helvetica Neue Light"/>
                <a:cs typeface="Helvetica Neue Light"/>
              </a:rPr>
              <a:t>Fáza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postupu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048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Helvetica Neue Light"/>
                <a:cs typeface="Helvetica Neue Light"/>
              </a:rPr>
              <a:t>Doporučené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metódy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participácie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63400" y="281682"/>
            <a:ext cx="558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Helvetica Neue Light"/>
                <a:cs typeface="Helvetica Neue Light"/>
              </a:rPr>
              <a:t>Komunikácia</a:t>
            </a:r>
            <a:r>
              <a:rPr lang="en-US" sz="3000" dirty="0" smtClean="0">
                <a:latin typeface="Helvetica Neue Light"/>
                <a:cs typeface="Helvetica Neue Light"/>
              </a:rPr>
              <a:t> </a:t>
            </a:r>
            <a:r>
              <a:rPr lang="en-US" sz="3000" dirty="0" err="1" smtClean="0">
                <a:latin typeface="Helvetica Neue Light"/>
                <a:cs typeface="Helvetica Neue Light"/>
              </a:rPr>
              <a:t>verejnosti</a:t>
            </a:r>
            <a:endParaRPr lang="en-US" sz="3000" dirty="0"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800" y="9702800"/>
            <a:ext cx="1206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elvetica Neue Light"/>
                <a:cs typeface="Helvetica Neue Light"/>
              </a:rPr>
              <a:t>Zdroj</a:t>
            </a:r>
            <a:r>
              <a:rPr lang="en-US" sz="2000" dirty="0" smtClean="0">
                <a:latin typeface="Helvetica Neue Light"/>
                <a:cs typeface="Helvetica Neue Light"/>
              </a:rPr>
              <a:t>: </a:t>
            </a:r>
            <a:r>
              <a:rPr lang="en-US" sz="2000" dirty="0" err="1" smtClean="0">
                <a:latin typeface="Helvetica Neue Light"/>
                <a:cs typeface="Helvetica Neue Light"/>
              </a:rPr>
              <a:t>Manuál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participatívneho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plánovania</a:t>
            </a:r>
            <a:r>
              <a:rPr lang="en-US" sz="2000" dirty="0" smtClean="0">
                <a:latin typeface="Helvetica Neue Light"/>
                <a:cs typeface="Helvetica Neue Light"/>
              </a:rPr>
              <a:t>, </a:t>
            </a:r>
            <a:r>
              <a:rPr lang="en-US" sz="2000" dirty="0" err="1" smtClean="0">
                <a:latin typeface="Helvetica Neue Light"/>
                <a:cs typeface="Helvetica Neue Light"/>
              </a:rPr>
              <a:t>Metropolitný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Inštitút</a:t>
            </a:r>
            <a:r>
              <a:rPr lang="en-US" sz="2000" dirty="0" smtClean="0">
                <a:latin typeface="Helvetica Neue Light"/>
                <a:cs typeface="Helvetica Neue Light"/>
              </a:rPr>
              <a:t> </a:t>
            </a:r>
            <a:r>
              <a:rPr lang="en-US" sz="2000" dirty="0" err="1" smtClean="0">
                <a:latin typeface="Helvetica Neue Light"/>
                <a:cs typeface="Helvetica Neue Light"/>
              </a:rPr>
              <a:t>Bratislavy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460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400" y="3961726"/>
            <a:ext cx="1153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Helvetica Neue Thin"/>
                <a:cs typeface="Helvetica Neue Thin"/>
              </a:rPr>
              <a:t>Ako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vnímať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aspekt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spravodlivosti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pri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mestskom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plánovaní</a:t>
            </a:r>
            <a:r>
              <a:rPr lang="en-US" sz="6000" dirty="0" smtClean="0">
                <a:latin typeface="Helvetica Neue Thin"/>
                <a:cs typeface="Helvetica Neue Thin"/>
              </a:rPr>
              <a:t>?</a:t>
            </a:r>
            <a:endParaRPr lang="en-US" sz="6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39183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972156"/>
            <a:ext cx="7762596" cy="1092524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r>
              <a:rPr lang="en-US" sz="6500" dirty="0" err="1">
                <a:latin typeface="Helvetica Neue"/>
                <a:cs typeface="Helvetica Neue"/>
              </a:rPr>
              <a:t>k</a:t>
            </a:r>
            <a:r>
              <a:rPr lang="en-US" sz="6500" dirty="0" err="1" smtClean="0">
                <a:latin typeface="Helvetica Neue"/>
                <a:cs typeface="Helvetica Neue"/>
              </a:rPr>
              <a:t>to</a:t>
            </a:r>
            <a:r>
              <a:rPr lang="en-US" sz="6500" dirty="0" smtClean="0">
                <a:latin typeface="Helvetica Neue"/>
                <a:cs typeface="Helvetica Neue"/>
              </a:rPr>
              <a:t> </a:t>
            </a:r>
            <a:r>
              <a:rPr lang="en-US" sz="6500" dirty="0" err="1" smtClean="0">
                <a:latin typeface="Helvetica Neue"/>
                <a:cs typeface="Helvetica Neue"/>
              </a:rPr>
              <a:t>som</a:t>
            </a:r>
            <a:r>
              <a:rPr lang="en-US" sz="6500" dirty="0" smtClean="0">
                <a:latin typeface="Helvetica Neue"/>
                <a:cs typeface="Helvetica Neue"/>
              </a:rPr>
              <a:t>?</a:t>
            </a:r>
            <a:endParaRPr lang="en-US" sz="6500" dirty="0">
              <a:latin typeface="Helvetica Neue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154571"/>
            <a:ext cx="1356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elvetica Neue Thin"/>
                <a:cs typeface="Helvetica Neue Thin"/>
              </a:rPr>
              <a:t>f</a:t>
            </a:r>
            <a:r>
              <a:rPr lang="en-US" sz="6000" dirty="0" err="1" smtClean="0">
                <a:latin typeface="Helvetica Neue Thin"/>
                <a:cs typeface="Helvetica Neue Thin"/>
              </a:rPr>
              <a:t>acilitátorka</a:t>
            </a:r>
            <a:r>
              <a:rPr lang="en-US" sz="6000" dirty="0" smtClean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plánovačka</a:t>
            </a:r>
            <a:r>
              <a:rPr lang="en-US" sz="6000" dirty="0" smtClean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networkerka</a:t>
            </a:r>
            <a:r>
              <a:rPr lang="en-US" sz="6000" dirty="0" smtClean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feministka</a:t>
            </a:r>
            <a:r>
              <a:rPr lang="en-US" sz="6000" dirty="0" smtClean="0">
                <a:latin typeface="Helvetica Neue Thin"/>
                <a:cs typeface="Helvetica Neue Thin"/>
              </a:rPr>
              <a:t> v </a:t>
            </a:r>
            <a:r>
              <a:rPr lang="en-US" sz="6000" dirty="0" err="1" smtClean="0">
                <a:latin typeface="Helvetica Neue Thin"/>
                <a:cs typeface="Helvetica Neue Thin"/>
              </a:rPr>
              <a:t>službách</a:t>
            </a:r>
            <a:r>
              <a:rPr lang="en-US" sz="6000" dirty="0" smtClean="0">
                <a:latin typeface="Helvetica Neue Thin"/>
                <a:cs typeface="Helvetica Neue Thin"/>
              </a:rPr>
              <a:t> v </a:t>
            </a:r>
            <a:r>
              <a:rPr lang="en-US" sz="6000" dirty="0" err="1" smtClean="0">
                <a:latin typeface="Helvetica Neue Thin"/>
                <a:cs typeface="Helvetica Neue Thin"/>
              </a:rPr>
              <a:t>službách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inkluzívnych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miest</a:t>
            </a:r>
            <a:endParaRPr lang="en-US" sz="6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60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785206"/>
            <a:ext cx="15544800" cy="2254038"/>
          </a:xfrm>
        </p:spPr>
        <p:txBody>
          <a:bodyPr>
            <a:noAutofit/>
          </a:bodyPr>
          <a:lstStyle/>
          <a:p>
            <a:r>
              <a:rPr lang="en-US" sz="6500" dirty="0" err="1" smtClean="0">
                <a:latin typeface="Helvetica Neue Thin"/>
                <a:cs typeface="Helvetica Neue Thin"/>
              </a:rPr>
              <a:t>Kto</a:t>
            </a:r>
            <a:r>
              <a:rPr lang="en-US" sz="6500" dirty="0" smtClean="0">
                <a:latin typeface="Helvetica Neue Thin"/>
                <a:cs typeface="Helvetica Neue Thin"/>
              </a:rPr>
              <a:t> je ale </a:t>
            </a:r>
            <a:r>
              <a:rPr lang="en-US" sz="6500" dirty="0" err="1" smtClean="0">
                <a:latin typeface="Helvetica Neue Thin"/>
                <a:cs typeface="Helvetica Neue Thin"/>
              </a:rPr>
              <a:t>verejnosť</a:t>
            </a:r>
            <a:r>
              <a:rPr lang="en-US" sz="6500" dirty="0" smtClean="0">
                <a:latin typeface="Helvetica Neue Thin"/>
                <a:cs typeface="Helvetica Neue Thin"/>
              </a:rPr>
              <a:t>?</a:t>
            </a:r>
            <a:endParaRPr lang="en-US" sz="6500" dirty="0">
              <a:solidFill>
                <a:srgbClr val="000000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80367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5600" y="2133600"/>
            <a:ext cx="1551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elvetica Neue Thin"/>
                <a:cs typeface="Helvetica Neue Thin"/>
              </a:rPr>
              <a:t>Častou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praktickou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otázkou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býva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koho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osloviť</a:t>
            </a:r>
            <a:r>
              <a:rPr lang="en-US" sz="4000" dirty="0">
                <a:latin typeface="Helvetica Neue Thin"/>
                <a:cs typeface="Helvetica Neue Thin"/>
              </a:rPr>
              <a:t> do </a:t>
            </a:r>
            <a:r>
              <a:rPr lang="en-US" sz="4000" dirty="0" err="1" smtClean="0">
                <a:latin typeface="Helvetica Neue Thin"/>
                <a:cs typeface="Helvetica Neue Thin"/>
              </a:rPr>
              <a:t>projektov</a:t>
            </a:r>
            <a:r>
              <a:rPr lang="en-US" sz="4000" dirty="0" smtClean="0">
                <a:latin typeface="Helvetica Neue Thin"/>
                <a:cs typeface="Helvetica Neue Thin"/>
              </a:rPr>
              <a:t>?</a:t>
            </a:r>
          </a:p>
          <a:p>
            <a:endParaRPr lang="en-US" sz="4000" dirty="0">
              <a:latin typeface="Helvetica Neue Thin"/>
              <a:cs typeface="Helvetica Neue Thin"/>
            </a:endParaRPr>
          </a:p>
          <a:p>
            <a:r>
              <a:rPr lang="en-US" sz="4000" dirty="0" err="1" smtClean="0">
                <a:latin typeface="Helvetica Neue Thin"/>
                <a:cs typeface="Helvetica Neue Thin"/>
              </a:rPr>
              <a:t>Bez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pochopenia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typológie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verejnosti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na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základe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rôznorodosti</a:t>
            </a:r>
            <a:r>
              <a:rPr lang="en-US" sz="4000" dirty="0">
                <a:latin typeface="Helvetica Neue Thin"/>
                <a:cs typeface="Helvetica Neue Thin"/>
              </a:rPr>
              <a:t> v </a:t>
            </a:r>
            <a:r>
              <a:rPr lang="en-US" sz="4000" dirty="0" err="1">
                <a:latin typeface="Helvetica Neue Thin"/>
                <a:cs typeface="Helvetica Neue Thin"/>
              </a:rPr>
              <a:t>životnej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sociálnej</a:t>
            </a:r>
            <a:r>
              <a:rPr lang="en-US" sz="4000" dirty="0">
                <a:latin typeface="Helvetica Neue Thin"/>
                <a:cs typeface="Helvetica Neue Thin"/>
              </a:rPr>
              <a:t> a </a:t>
            </a:r>
            <a:r>
              <a:rPr lang="en-US" sz="4000" dirty="0" err="1">
                <a:latin typeface="Helvetica Neue Thin"/>
                <a:cs typeface="Helvetica Neue Thin"/>
              </a:rPr>
              <a:t>ekonomickej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situácii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rovnako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tak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typológie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organizovania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verejnosti</a:t>
            </a:r>
            <a:r>
              <a:rPr lang="en-US" sz="4000" dirty="0">
                <a:latin typeface="Helvetica Neue Thin"/>
                <a:cs typeface="Helvetica Neue Thin"/>
              </a:rPr>
              <a:t> je </a:t>
            </a:r>
            <a:r>
              <a:rPr lang="en-US" sz="4000" dirty="0" err="1">
                <a:latin typeface="Helvetica Neue Thin"/>
                <a:cs typeface="Helvetica Neue Thin"/>
              </a:rPr>
              <a:t>vysoko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pravdepodobné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že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participatívnym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plánovaním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budeme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sploštene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mieriť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na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zvyčajných</a:t>
            </a:r>
            <a:r>
              <a:rPr lang="en-US" sz="4000" dirty="0">
                <a:latin typeface="Helvetica Neue Thin"/>
                <a:cs typeface="Helvetica Neue Thin"/>
              </a:rPr>
              <a:t> '</a:t>
            </a:r>
            <a:r>
              <a:rPr lang="en-US" sz="4000" dirty="0" err="1">
                <a:latin typeface="Helvetica Neue Thin"/>
                <a:cs typeface="Helvetica Neue Thin"/>
              </a:rPr>
              <a:t>podozrivých</a:t>
            </a:r>
            <a:r>
              <a:rPr lang="en-US" sz="4000" dirty="0">
                <a:latin typeface="Helvetica Neue Thin"/>
                <a:cs typeface="Helvetica Neue Thin"/>
              </a:rPr>
              <a:t>' </a:t>
            </a:r>
            <a:r>
              <a:rPr lang="en-US" sz="4000" dirty="0" err="1">
                <a:latin typeface="Helvetica Neue Thin"/>
                <a:cs typeface="Helvetica Neue Thin"/>
              </a:rPr>
              <a:t>alebo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elity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teda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zväčša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endParaRPr lang="en-US" sz="4000" dirty="0" smtClean="0">
              <a:latin typeface="Helvetica Neue Thin"/>
              <a:cs typeface="Helvetica Neue Thin"/>
            </a:endParaRPr>
          </a:p>
          <a:p>
            <a:r>
              <a:rPr lang="en-US" sz="4000" dirty="0" err="1" smtClean="0">
                <a:latin typeface="Helvetica Neue Thin"/>
                <a:cs typeface="Helvetica Neue Thin"/>
              </a:rPr>
              <a:t>jednotlivcov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či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členov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menších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či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väčšich</a:t>
            </a:r>
            <a:r>
              <a:rPr lang="en-US" sz="4000" dirty="0">
                <a:latin typeface="Helvetica Neue Thin"/>
                <a:cs typeface="Helvetica Neue Thin"/>
              </a:rPr>
              <a:t> a </a:t>
            </a:r>
            <a:r>
              <a:rPr lang="en-US" sz="4000" dirty="0" err="1">
                <a:latin typeface="Helvetica Neue Thin"/>
                <a:cs typeface="Helvetica Neue Thin"/>
              </a:rPr>
              <a:t>vplyvnejších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združení</a:t>
            </a:r>
            <a:r>
              <a:rPr lang="en-US" sz="4000" dirty="0">
                <a:latin typeface="Helvetica Neue Thin"/>
                <a:cs typeface="Helvetica Neue Thin"/>
              </a:rPr>
              <a:t> a </a:t>
            </a:r>
            <a:r>
              <a:rPr lang="en-US" sz="4000" dirty="0" err="1">
                <a:latin typeface="Helvetica Neue Thin"/>
                <a:cs typeface="Helvetica Neue Thin"/>
              </a:rPr>
              <a:t>organizácií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ktoré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sú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projektom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zasiahnuté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prípadne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majú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priamy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záujem</a:t>
            </a:r>
            <a:r>
              <a:rPr lang="en-US" sz="4000" dirty="0">
                <a:latin typeface="Helvetica Neue Thin"/>
                <a:cs typeface="Helvetica Neue Thin"/>
              </a:rPr>
              <a:t> o </a:t>
            </a:r>
            <a:endParaRPr lang="en-US" sz="4000" dirty="0" smtClean="0">
              <a:latin typeface="Helvetica Neue Thin"/>
              <a:cs typeface="Helvetica Neue Thin"/>
            </a:endParaRPr>
          </a:p>
          <a:p>
            <a:r>
              <a:rPr lang="en-US" sz="4000" dirty="0" err="1" smtClean="0">
                <a:latin typeface="Helvetica Neue Thin"/>
                <a:cs typeface="Helvetica Neue Thin"/>
              </a:rPr>
              <a:t>ovplyvnenie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veci</a:t>
            </a:r>
            <a:r>
              <a:rPr lang="en-US" sz="4000" dirty="0">
                <a:latin typeface="Helvetica Neue Thin"/>
                <a:cs typeface="Helvetica Neue Thin"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333637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800" y="2743200"/>
            <a:ext cx="1524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vetica Neue Thin"/>
                <a:cs typeface="Helvetica Neue Thin"/>
              </a:rPr>
              <a:t>Z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dlhoročnej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praxe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nám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vychádza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že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smtClean="0">
                <a:latin typeface="Helvetica Neue Thin"/>
                <a:cs typeface="Helvetica Neue Thin"/>
              </a:rPr>
              <a:t>ide 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dominantných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jedincov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viac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mužov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ako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ženy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prípadne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starších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 smtClean="0">
                <a:latin typeface="Helvetica Neue Thin"/>
                <a:cs typeface="Helvetica Neue Thin"/>
              </a:rPr>
              <a:t>ľudí</a:t>
            </a:r>
            <a:r>
              <a:rPr lang="en-US" sz="4000" dirty="0" smtClean="0">
                <a:latin typeface="Helvetica Neue Thin"/>
                <a:cs typeface="Helvetica Neue Thin"/>
              </a:rPr>
              <a:t>,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endParaRPr lang="en-US" sz="4000" dirty="0" smtClean="0">
              <a:latin typeface="Helvetica Neue Thin"/>
              <a:cs typeface="Helvetica Neue Thin"/>
            </a:endParaRPr>
          </a:p>
          <a:p>
            <a:r>
              <a:rPr lang="en-US" sz="4000" dirty="0" err="1" smtClean="0">
                <a:latin typeface="Helvetica Neue Thin"/>
                <a:cs typeface="Helvetica Neue Thin"/>
              </a:rPr>
              <a:t>ľudí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vyššieho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ekonomického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či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kultúrneho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kapitálu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ktorí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sú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veci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endParaRPr lang="en-US" sz="4000" dirty="0" smtClean="0">
              <a:latin typeface="Helvetica Neue Thin"/>
              <a:cs typeface="Helvetica Neue Thin"/>
            </a:endParaRPr>
          </a:p>
          <a:p>
            <a:r>
              <a:rPr lang="en-US" sz="4000" dirty="0" err="1" smtClean="0">
                <a:latin typeface="Helvetica Neue Thin"/>
                <a:cs typeface="Helvetica Neue Thin"/>
              </a:rPr>
              <a:t>zaangažovaní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alebo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majú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voči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veci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negatívne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postoje</a:t>
            </a:r>
            <a:r>
              <a:rPr lang="en-US" sz="4000" dirty="0">
                <a:latin typeface="Helvetica Neue Thin"/>
                <a:cs typeface="Helvetica Neue Thin"/>
              </a:rPr>
              <a:t>. </a:t>
            </a:r>
            <a:r>
              <a:rPr lang="en-US" sz="4000" dirty="0" err="1">
                <a:latin typeface="Helvetica Neue Thin"/>
                <a:cs typeface="Helvetica Neue Thin"/>
              </a:rPr>
              <a:t>Často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tak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endParaRPr lang="en-US" sz="4000" dirty="0" smtClean="0">
              <a:latin typeface="Helvetica Neue Thin"/>
              <a:cs typeface="Helvetica Neue Thin"/>
            </a:endParaRPr>
          </a:p>
          <a:p>
            <a:r>
              <a:rPr lang="en-US" sz="4000" dirty="0" err="1" smtClean="0">
                <a:latin typeface="Helvetica Neue Thin"/>
                <a:cs typeface="Helvetica Neue Thin"/>
              </a:rPr>
              <a:t>počujeme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že</a:t>
            </a:r>
            <a:r>
              <a:rPr lang="en-US" sz="4000" dirty="0">
                <a:latin typeface="Helvetica Neue Thin"/>
                <a:cs typeface="Helvetica Neue Thin"/>
              </a:rPr>
              <a:t> k </a:t>
            </a:r>
            <a:r>
              <a:rPr lang="en-US" sz="4000" dirty="0" err="1">
                <a:latin typeface="Helvetica Neue Thin"/>
                <a:cs typeface="Helvetica Neue Thin"/>
              </a:rPr>
              <a:t>projektu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sa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príde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vyjadriť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nespokojné</a:t>
            </a:r>
            <a:r>
              <a:rPr lang="en-US" sz="4000" dirty="0">
                <a:latin typeface="Helvetica Neue Thin"/>
                <a:cs typeface="Helvetica Neue Thin"/>
              </a:rPr>
              <a:t> 2 </a:t>
            </a:r>
            <a:r>
              <a:rPr lang="en-US" sz="4000" dirty="0" err="1">
                <a:latin typeface="Helvetica Neue Thin"/>
                <a:cs typeface="Helvetica Neue Thin"/>
              </a:rPr>
              <a:t>percentá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endParaRPr lang="en-US" sz="4000" dirty="0" smtClean="0">
              <a:latin typeface="Helvetica Neue Thin"/>
              <a:cs typeface="Helvetica Neue Thin"/>
            </a:endParaRPr>
          </a:p>
          <a:p>
            <a:r>
              <a:rPr lang="en-US" sz="4000" dirty="0" err="1" smtClean="0">
                <a:latin typeface="Helvetica Neue Thin"/>
                <a:cs typeface="Helvetica Neue Thin"/>
              </a:rPr>
              <a:t>obyvateľov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alebo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priamo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angažovaní</a:t>
            </a:r>
            <a:r>
              <a:rPr lang="en-US" sz="4000" dirty="0">
                <a:latin typeface="Helvetica Neue Thin"/>
                <a:cs typeface="Helvetica Neue Thin"/>
              </a:rPr>
              <a:t>, </a:t>
            </a:r>
            <a:r>
              <a:rPr lang="en-US" sz="4000" dirty="0" err="1">
                <a:latin typeface="Helvetica Neue Thin"/>
                <a:cs typeface="Helvetica Neue Thin"/>
              </a:rPr>
              <a:t>zatiaľ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čo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zbytok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sa</a:t>
            </a:r>
            <a:r>
              <a:rPr lang="en-US" sz="4000" dirty="0">
                <a:latin typeface="Helvetica Neue Thin"/>
                <a:cs typeface="Helvetica Neue Thin"/>
              </a:rPr>
              <a:t> k </a:t>
            </a:r>
            <a:r>
              <a:rPr lang="en-US" sz="4000" dirty="0" err="1">
                <a:latin typeface="Helvetica Neue Thin"/>
                <a:cs typeface="Helvetica Neue Thin"/>
              </a:rPr>
              <a:t>projektom</a:t>
            </a:r>
            <a:r>
              <a:rPr lang="en-US" sz="4000" dirty="0">
                <a:latin typeface="Helvetica Neue Thin"/>
                <a:cs typeface="Helvetica Neue Thin"/>
              </a:rPr>
              <a:t> </a:t>
            </a:r>
            <a:r>
              <a:rPr lang="en-US" sz="4000" dirty="0" err="1">
                <a:latin typeface="Helvetica Neue Thin"/>
                <a:cs typeface="Helvetica Neue Thin"/>
              </a:rPr>
              <a:t>nevyjadruje</a:t>
            </a:r>
            <a:r>
              <a:rPr lang="en-US" sz="4000" dirty="0">
                <a:latin typeface="Helvetica Neue Thin"/>
                <a:cs typeface="Helvetica Neue Thin"/>
              </a:rPr>
              <a:t>.. </a:t>
            </a:r>
          </a:p>
        </p:txBody>
      </p:sp>
    </p:spTree>
    <p:extLst>
      <p:ext uri="{BB962C8B-B14F-4D97-AF65-F5344CB8AC3E}">
        <p14:creationId xmlns:p14="http://schemas.microsoft.com/office/powerpoint/2010/main" val="220959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51667" y="4965412"/>
            <a:ext cx="1846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051667" y="4965412"/>
            <a:ext cx="1846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1667" y="4965412"/>
            <a:ext cx="1846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9" name="Picture 8" descr="Screen Shot 2020-07-25 at 12.5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458" y="0"/>
            <a:ext cx="20856305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7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51667" y="4965412"/>
            <a:ext cx="1846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051667" y="4965412"/>
            <a:ext cx="1846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1667" y="4965412"/>
            <a:ext cx="1846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 descr="Screen Shot 2020-07-25 at 12.5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726787"/>
            <a:ext cx="7912101" cy="9125290"/>
          </a:xfrm>
          <a:prstGeom prst="rect">
            <a:avLst/>
          </a:prstGeom>
        </p:spPr>
      </p:pic>
      <p:pic>
        <p:nvPicPr>
          <p:cNvPr id="3" name="Picture 2" descr="Screen Shot 2020-07-25 at 12.59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51" y="726786"/>
            <a:ext cx="9125284" cy="3108613"/>
          </a:xfrm>
          <a:prstGeom prst="rect">
            <a:avLst/>
          </a:prstGeom>
        </p:spPr>
      </p:pic>
      <p:pic>
        <p:nvPicPr>
          <p:cNvPr id="4" name="Picture 3" descr="Screen Shot 2020-07-25 at 12.59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50" y="4394488"/>
            <a:ext cx="8794586" cy="2717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1667" y="7696200"/>
            <a:ext cx="7940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Obr</a:t>
            </a:r>
            <a:r>
              <a:rPr lang="en-US" sz="2400" dirty="0" smtClean="0">
                <a:latin typeface="Helvetica Neue Light"/>
                <a:cs typeface="Helvetica Neue Light"/>
              </a:rPr>
              <a:t>. </a:t>
            </a:r>
            <a:r>
              <a:rPr lang="en-US" sz="2400" dirty="0" err="1" smtClean="0">
                <a:latin typeface="Helvetica Neue Light"/>
                <a:cs typeface="Helvetica Neue Light"/>
              </a:rPr>
              <a:t>hore</a:t>
            </a:r>
            <a:r>
              <a:rPr lang="en-US" sz="2400" dirty="0" smtClean="0">
                <a:latin typeface="Helvetica Neue Light"/>
                <a:cs typeface="Helvetica Neue Light"/>
              </a:rPr>
              <a:t>: </a:t>
            </a:r>
            <a:r>
              <a:rPr lang="en-US" sz="2400" dirty="0" err="1" smtClean="0">
                <a:latin typeface="Helvetica Neue Light"/>
                <a:cs typeface="Helvetica Neue Light"/>
              </a:rPr>
              <a:t>Najbohatšie</a:t>
            </a:r>
            <a:r>
              <a:rPr lang="en-US" sz="2400" dirty="0" smtClean="0">
                <a:latin typeface="Helvetica Neue Light"/>
                <a:cs typeface="Helvetica Neue Light"/>
              </a:rPr>
              <a:t> MČ </a:t>
            </a:r>
            <a:r>
              <a:rPr lang="en-US" sz="2400" dirty="0" err="1" smtClean="0">
                <a:latin typeface="Helvetica Neue Light"/>
                <a:cs typeface="Helvetica Neue Light"/>
              </a:rPr>
              <a:t>Bratislavy</a:t>
            </a:r>
            <a:r>
              <a:rPr lang="en-US" sz="2400" dirty="0" smtClean="0">
                <a:latin typeface="Helvetica Neue Light"/>
                <a:cs typeface="Helvetica Neue Light"/>
              </a:rPr>
              <a:t>, </a:t>
            </a:r>
            <a:r>
              <a:rPr lang="en-US" sz="2400" dirty="0" err="1" smtClean="0">
                <a:latin typeface="Helvetica Neue Light"/>
                <a:cs typeface="Helvetica Neue Light"/>
              </a:rPr>
              <a:t>zdroj</a:t>
            </a:r>
            <a:r>
              <a:rPr lang="en-US" sz="2400" dirty="0" smtClean="0">
                <a:latin typeface="Helvetica Neue Light"/>
                <a:cs typeface="Helvetica Neue Light"/>
              </a:rPr>
              <a:t>: </a:t>
            </a:r>
            <a:r>
              <a:rPr lang="en-US" sz="2400" dirty="0" err="1" smtClean="0">
                <a:latin typeface="Helvetica Neue Light"/>
                <a:cs typeface="Helvetica Neue Light"/>
              </a:rPr>
              <a:t>sociálna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poisťovňa</a:t>
            </a:r>
            <a:endParaRPr lang="en-US" sz="2400" dirty="0" smtClean="0">
              <a:latin typeface="Helvetica Neue Light"/>
              <a:cs typeface="Helvetica Neue Light"/>
            </a:endParaRPr>
          </a:p>
          <a:p>
            <a:r>
              <a:rPr lang="en-US" sz="2400" dirty="0" err="1" smtClean="0">
                <a:latin typeface="Helvetica Neue Light"/>
                <a:cs typeface="Helvetica Neue Light"/>
              </a:rPr>
              <a:t>Obr</a:t>
            </a:r>
            <a:r>
              <a:rPr lang="en-US" sz="2400" dirty="0" smtClean="0">
                <a:latin typeface="Helvetica Neue Light"/>
                <a:cs typeface="Helvetica Neue Light"/>
              </a:rPr>
              <a:t>. </a:t>
            </a:r>
            <a:r>
              <a:rPr lang="en-US" sz="2400" dirty="0" err="1" smtClean="0">
                <a:latin typeface="Helvetica Neue Light"/>
                <a:cs typeface="Helvetica Neue Light"/>
              </a:rPr>
              <a:t>dolu</a:t>
            </a:r>
            <a:r>
              <a:rPr lang="en-US" sz="2400" dirty="0" smtClean="0">
                <a:latin typeface="Helvetica Neue Light"/>
                <a:cs typeface="Helvetica Neue Light"/>
              </a:rPr>
              <a:t>: </a:t>
            </a:r>
            <a:r>
              <a:rPr lang="en-US" sz="2400" dirty="0" err="1" smtClean="0">
                <a:latin typeface="Helvetica Neue Light"/>
                <a:cs typeface="Helvetica Neue Light"/>
              </a:rPr>
              <a:t>Najchudobnejšie</a:t>
            </a:r>
            <a:r>
              <a:rPr lang="en-US" sz="2400" dirty="0" smtClean="0">
                <a:latin typeface="Helvetica Neue Light"/>
                <a:cs typeface="Helvetica Neue Light"/>
              </a:rPr>
              <a:t> MČ </a:t>
            </a:r>
            <a:r>
              <a:rPr lang="en-US" sz="2400" dirty="0" err="1" smtClean="0">
                <a:latin typeface="Helvetica Neue Light"/>
                <a:cs typeface="Helvetica Neue Light"/>
              </a:rPr>
              <a:t>Bratislavy</a:t>
            </a:r>
            <a:r>
              <a:rPr lang="en-US" sz="2400" dirty="0" smtClean="0">
                <a:latin typeface="Helvetica Neue Light"/>
                <a:cs typeface="Helvetica Neue Light"/>
              </a:rPr>
              <a:t>, </a:t>
            </a:r>
            <a:r>
              <a:rPr lang="en-US" sz="2400" dirty="0" err="1" smtClean="0">
                <a:latin typeface="Helvetica Neue Light"/>
                <a:cs typeface="Helvetica Neue Light"/>
              </a:rPr>
              <a:t>zdroj</a:t>
            </a:r>
            <a:r>
              <a:rPr lang="en-US" sz="2400" dirty="0" smtClean="0">
                <a:latin typeface="Helvetica Neue Light"/>
                <a:cs typeface="Helvetica Neue Light"/>
              </a:rPr>
              <a:t>: </a:t>
            </a:r>
            <a:r>
              <a:rPr lang="en-US" sz="2400" dirty="0" err="1" smtClean="0">
                <a:latin typeface="Helvetica Neue Light"/>
                <a:cs typeface="Helvetica Neue Light"/>
              </a:rPr>
              <a:t>sociálna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poisťovňa</a:t>
            </a:r>
            <a:endParaRPr lang="en-US" sz="2400" dirty="0" smtClean="0">
              <a:latin typeface="Helvetica Neue Light"/>
              <a:cs typeface="Helvetica Neue Light"/>
            </a:endParaRPr>
          </a:p>
          <a:p>
            <a:r>
              <a:rPr lang="en-US" sz="2400" dirty="0" err="1" smtClean="0">
                <a:latin typeface="Helvetica Neue Light"/>
                <a:cs typeface="Helvetica Neue Light"/>
              </a:rPr>
              <a:t>Obr</a:t>
            </a:r>
            <a:r>
              <a:rPr lang="en-US" sz="2400" dirty="0" smtClean="0">
                <a:latin typeface="Helvetica Neue Light"/>
                <a:cs typeface="Helvetica Neue Light"/>
              </a:rPr>
              <a:t>. </a:t>
            </a:r>
            <a:r>
              <a:rPr lang="en-US" sz="2400" dirty="0" err="1" smtClean="0">
                <a:latin typeface="Helvetica Neue Light"/>
                <a:cs typeface="Helvetica Neue Light"/>
              </a:rPr>
              <a:t>vľavo</a:t>
            </a:r>
            <a:r>
              <a:rPr lang="en-US" sz="2400" dirty="0" smtClean="0">
                <a:latin typeface="Helvetica Neue Light"/>
                <a:cs typeface="Helvetica Neue Light"/>
              </a:rPr>
              <a:t>: </a:t>
            </a:r>
            <a:r>
              <a:rPr lang="en-US" sz="2400" dirty="0" err="1">
                <a:latin typeface="Helvetica Neue Light"/>
                <a:cs typeface="Helvetica Neue Light"/>
              </a:rPr>
              <a:t>P</a:t>
            </a:r>
            <a:r>
              <a:rPr lang="en-US" sz="2400" dirty="0" err="1" smtClean="0">
                <a:latin typeface="Helvetica Neue Light"/>
                <a:cs typeface="Helvetica Neue Light"/>
              </a:rPr>
              <a:t>odiel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obyvateľstva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nad</a:t>
            </a:r>
            <a:r>
              <a:rPr lang="en-US" sz="2400" dirty="0" smtClean="0">
                <a:latin typeface="Helvetica Neue Light"/>
                <a:cs typeface="Helvetica Neue Light"/>
              </a:rPr>
              <a:t> 65 </a:t>
            </a:r>
            <a:r>
              <a:rPr lang="en-US" sz="2400" dirty="0" err="1" smtClean="0">
                <a:latin typeface="Helvetica Neue Light"/>
                <a:cs typeface="Helvetica Neue Light"/>
              </a:rPr>
              <a:t>rokov</a:t>
            </a:r>
            <a:r>
              <a:rPr lang="en-US" sz="2400" dirty="0" smtClean="0">
                <a:latin typeface="Helvetica Neue Light"/>
                <a:cs typeface="Helvetica Neue Light"/>
              </a:rPr>
              <a:t>, </a:t>
            </a:r>
            <a:r>
              <a:rPr lang="en-US" sz="2400" dirty="0" err="1" smtClean="0">
                <a:latin typeface="Helvetica Neue Light"/>
                <a:cs typeface="Helvetica Neue Light"/>
              </a:rPr>
              <a:t>zdroj</a:t>
            </a:r>
            <a:r>
              <a:rPr lang="en-US" sz="2400" dirty="0" smtClean="0">
                <a:latin typeface="Helvetica Neue Light"/>
                <a:cs typeface="Helvetica Neue Light"/>
              </a:rPr>
              <a:t>: </a:t>
            </a:r>
            <a:r>
              <a:rPr lang="en-US" sz="2400" dirty="0" err="1" smtClean="0">
                <a:latin typeface="Helvetica Neue Light"/>
                <a:cs typeface="Helvetica Neue Light"/>
              </a:rPr>
              <a:t>cenzus</a:t>
            </a:r>
            <a:r>
              <a:rPr lang="en-US" sz="2400" dirty="0" smtClean="0">
                <a:latin typeface="Helvetica Neue Light"/>
                <a:cs typeface="Helvetica Neue Light"/>
              </a:rPr>
              <a:t> 2011 s </a:t>
            </a:r>
            <a:r>
              <a:rPr lang="en-US" sz="2400" dirty="0" err="1" smtClean="0">
                <a:latin typeface="Helvetica Neue Light"/>
                <a:cs typeface="Helvetica Neue Light"/>
              </a:rPr>
              <a:t>modeláciou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667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7-25 at 12.54.2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7"/>
          <a:stretch/>
        </p:blipFill>
        <p:spPr>
          <a:xfrm>
            <a:off x="0" y="0"/>
            <a:ext cx="15697201" cy="1051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" y="8945940"/>
            <a:ext cx="7940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Helvetica Neue Light"/>
                <a:cs typeface="Helvetica Neue Light"/>
              </a:rPr>
              <a:t>Obr</a:t>
            </a:r>
            <a:r>
              <a:rPr lang="en-US" sz="2400" dirty="0" smtClean="0">
                <a:latin typeface="Helvetica Neue Light"/>
                <a:cs typeface="Helvetica Neue Light"/>
              </a:rPr>
              <a:t>. </a:t>
            </a:r>
            <a:r>
              <a:rPr lang="en-US" sz="2400" dirty="0" err="1" smtClean="0">
                <a:latin typeface="Helvetica Neue Light"/>
                <a:cs typeface="Helvetica Neue Light"/>
              </a:rPr>
              <a:t>v</a:t>
            </a:r>
            <a:r>
              <a:rPr lang="en-US" sz="2400" dirty="0" err="1" smtClean="0">
                <a:latin typeface="Helvetica Neue Light"/>
                <a:cs typeface="Helvetica Neue Light"/>
              </a:rPr>
              <a:t>ľavo</a:t>
            </a:r>
            <a:r>
              <a:rPr lang="en-US" sz="2400" dirty="0" smtClean="0">
                <a:latin typeface="Helvetica Neue Light"/>
                <a:cs typeface="Helvetica Neue Light"/>
              </a:rPr>
              <a:t>: </a:t>
            </a:r>
            <a:r>
              <a:rPr lang="en-US" sz="2400" dirty="0" err="1" smtClean="0">
                <a:latin typeface="Helvetica Neue Light"/>
                <a:cs typeface="Helvetica Neue Light"/>
              </a:rPr>
              <a:t>Podiel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lôžkov</a:t>
            </a:r>
            <a:r>
              <a:rPr lang="en-US" sz="2400" dirty="0" err="1" smtClean="0">
                <a:latin typeface="Helvetica Neue Light"/>
                <a:cs typeface="Helvetica Neue Light"/>
              </a:rPr>
              <a:t>ých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nemocničných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zariadení</a:t>
            </a:r>
            <a:r>
              <a:rPr lang="en-US" sz="2400" dirty="0" smtClean="0">
                <a:latin typeface="Helvetica Neue Light"/>
                <a:cs typeface="Helvetica Neue Light"/>
              </a:rPr>
              <a:t>, </a:t>
            </a:r>
            <a:r>
              <a:rPr lang="en-US" sz="2400" dirty="0" err="1" smtClean="0">
                <a:latin typeface="Helvetica Neue Light"/>
                <a:cs typeface="Helvetica Neue Light"/>
              </a:rPr>
              <a:t>zdroj</a:t>
            </a:r>
            <a:r>
              <a:rPr lang="en-US" sz="2400" dirty="0" smtClean="0">
                <a:latin typeface="Helvetica Neue Light"/>
                <a:cs typeface="Helvetica Neue Light"/>
              </a:rPr>
              <a:t>: Atlas </a:t>
            </a:r>
            <a:r>
              <a:rPr lang="en-US" sz="2400" dirty="0" err="1" smtClean="0">
                <a:latin typeface="Helvetica Neue Light"/>
                <a:cs typeface="Helvetica Neue Light"/>
              </a:rPr>
              <a:t>dopadov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klimatickej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zmeny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na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Bratislavu</a:t>
            </a:r>
            <a:endParaRPr lang="en-US" sz="2400" dirty="0" smtClean="0">
              <a:latin typeface="Helvetica Neue Light"/>
              <a:cs typeface="Helvetica Neue Light"/>
            </a:endParaRPr>
          </a:p>
          <a:p>
            <a:r>
              <a:rPr lang="en-US" sz="2400" dirty="0" err="1" smtClean="0">
                <a:latin typeface="Helvetica Neue Light"/>
                <a:cs typeface="Helvetica Neue Light"/>
              </a:rPr>
              <a:t>Obr</a:t>
            </a:r>
            <a:r>
              <a:rPr lang="en-US" sz="2400" dirty="0" smtClean="0">
                <a:latin typeface="Helvetica Neue Light"/>
                <a:cs typeface="Helvetica Neue Light"/>
              </a:rPr>
              <a:t>. </a:t>
            </a:r>
            <a:r>
              <a:rPr lang="en-US" sz="2400" dirty="0" err="1" smtClean="0">
                <a:latin typeface="Helvetica Neue Light"/>
                <a:cs typeface="Helvetica Neue Light"/>
              </a:rPr>
              <a:t>vpravo</a:t>
            </a:r>
            <a:r>
              <a:rPr lang="en-US" sz="2400" dirty="0" smtClean="0">
                <a:latin typeface="Helvetica Neue Light"/>
                <a:cs typeface="Helvetica Neue Light"/>
              </a:rPr>
              <a:t>: </a:t>
            </a:r>
            <a:r>
              <a:rPr lang="en-US" sz="2400" dirty="0" err="1" smtClean="0">
                <a:latin typeface="Helvetica Neue Light"/>
                <a:cs typeface="Helvetica Neue Light"/>
              </a:rPr>
              <a:t>Termodynamick</a:t>
            </a:r>
            <a:r>
              <a:rPr lang="en-US" sz="2400" dirty="0" err="1" smtClean="0">
                <a:latin typeface="Helvetica Neue Light"/>
                <a:cs typeface="Helvetica Neue Light"/>
              </a:rPr>
              <a:t>á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mapa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prehriatia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povrchov</a:t>
            </a:r>
            <a:r>
              <a:rPr lang="en-US" sz="2400" dirty="0" smtClean="0">
                <a:latin typeface="Helvetica Neue Light"/>
                <a:cs typeface="Helvetica Neue Light"/>
              </a:rPr>
              <a:t>, </a:t>
            </a:r>
            <a:r>
              <a:rPr lang="en-US" sz="2400" dirty="0" err="1" smtClean="0">
                <a:latin typeface="Helvetica Neue Light"/>
                <a:cs typeface="Helvetica Neue Light"/>
              </a:rPr>
              <a:t>zdroj</a:t>
            </a:r>
            <a:r>
              <a:rPr lang="en-US" sz="2400" dirty="0" smtClean="0">
                <a:latin typeface="Helvetica Neue Light"/>
                <a:cs typeface="Helvetica Neue Light"/>
              </a:rPr>
              <a:t>: Atlas </a:t>
            </a:r>
            <a:r>
              <a:rPr lang="en-US" sz="2400" dirty="0" err="1" smtClean="0">
                <a:latin typeface="Helvetica Neue Light"/>
                <a:cs typeface="Helvetica Neue Light"/>
              </a:rPr>
              <a:t>dopadov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klimatickej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zmeny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na</a:t>
            </a:r>
            <a:r>
              <a:rPr lang="en-US" sz="2400" dirty="0" smtClean="0">
                <a:latin typeface="Helvetica Neue Light"/>
                <a:cs typeface="Helvetica Neue Light"/>
              </a:rPr>
              <a:t> </a:t>
            </a:r>
            <a:r>
              <a:rPr lang="en-US" sz="2400" dirty="0" err="1" smtClean="0">
                <a:latin typeface="Helvetica Neue Light"/>
                <a:cs typeface="Helvetica Neue Light"/>
              </a:rPr>
              <a:t>Bratislavu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230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4"/>
    </mc:Choice>
    <mc:Fallback xmlns="">
      <p:transition xmlns:p14="http://schemas.microsoft.com/office/powerpoint/2010/main" spd="slow" advTm="101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33693"/>
            <a:ext cx="18288000" cy="1089456"/>
          </a:xfrm>
          <a:prstGeom prst="rect">
            <a:avLst/>
          </a:prstGeom>
          <a:solidFill>
            <a:schemeClr val="bg1"/>
          </a:solidFill>
        </p:spPr>
        <p:txBody>
          <a:bodyPr wrap="square" lIns="164527" tIns="82260" rIns="164527" bIns="82260" rtlCol="0">
            <a:spAutoFit/>
          </a:bodyPr>
          <a:lstStyle/>
          <a:p>
            <a:pPr algn="ctr"/>
            <a:r>
              <a:rPr lang="en-US" sz="6000" dirty="0" err="1" smtClean="0">
                <a:latin typeface="Helvetica Neue Thin"/>
                <a:cs typeface="Helvetica Neue Thin"/>
              </a:rPr>
              <a:t>Prečo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na</a:t>
            </a:r>
            <a:r>
              <a:rPr lang="en-US" sz="6000" dirty="0" smtClean="0">
                <a:latin typeface="Helvetica Neue Thin"/>
                <a:cs typeface="Helvetica Neue Thin"/>
              </a:rPr>
              <a:t> tom </a:t>
            </a:r>
            <a:r>
              <a:rPr lang="en-US" sz="6000" dirty="0" err="1" smtClean="0">
                <a:latin typeface="Helvetica Neue Thin"/>
                <a:cs typeface="Helvetica Neue Thin"/>
              </a:rPr>
              <a:t>záleží</a:t>
            </a:r>
            <a:r>
              <a:rPr lang="en-US" sz="6000" dirty="0" smtClean="0">
                <a:latin typeface="Helvetica Neue Thin"/>
                <a:cs typeface="Helvetica Neue Thin"/>
              </a:rPr>
              <a:t>?</a:t>
            </a:r>
            <a:endParaRPr lang="en-US" sz="6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4530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4"/>
    </mc:Choice>
    <mc:Fallback xmlns="">
      <p:transition xmlns:p14="http://schemas.microsoft.com/office/powerpoint/2010/main" spd="slow" advTm="101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256157" y="4607431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Helvetica Neue Thin"/>
                <a:cs typeface="Helvetica Neue Thin"/>
              </a:rPr>
              <a:t>- </a:t>
            </a:r>
            <a:r>
              <a:rPr lang="en-US" sz="4000" dirty="0" err="1" smtClean="0">
                <a:latin typeface="Helvetica Neue Thin"/>
                <a:cs typeface="Helvetica Neue Thin"/>
              </a:rPr>
              <a:t>deti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>
                <a:latin typeface="Helvetica Neue Thin"/>
                <a:cs typeface="Helvetica Neue Thin"/>
              </a:rPr>
              <a:t>z </a:t>
            </a:r>
            <a:r>
              <a:rPr lang="en-US" sz="4000" dirty="0" err="1">
                <a:latin typeface="Helvetica Neue Thin"/>
                <a:cs typeface="Helvetica Neue Thin"/>
              </a:rPr>
              <a:t>horších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susedstiev</a:t>
            </a:r>
            <a:r>
              <a:rPr lang="en-US" sz="4000" dirty="0">
                <a:latin typeface="Helvetica Neue Thin"/>
                <a:cs typeface="Helvetica Neue Thin"/>
              </a:rPr>
              <a:t> a </a:t>
            </a:r>
            <a:r>
              <a:rPr lang="en-US" sz="4000" dirty="0" err="1" smtClean="0">
                <a:latin typeface="Helvetica Neue Thin"/>
                <a:cs typeface="Helvetica Neue Thin"/>
              </a:rPr>
              <a:t>jednočlenných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rodín</a:t>
            </a:r>
            <a:r>
              <a:rPr lang="en-US" sz="4000" dirty="0">
                <a:latin typeface="Helvetica Neue Thin"/>
                <a:cs typeface="Helvetica Neue Thin"/>
              </a:rPr>
              <a:t> (</a:t>
            </a:r>
            <a:r>
              <a:rPr lang="en-US" sz="4000" dirty="0" err="1">
                <a:latin typeface="Helvetica Neue Thin"/>
                <a:cs typeface="Helvetica Neue Thin"/>
              </a:rPr>
              <a:t>hlavne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matky</a:t>
            </a:r>
            <a:r>
              <a:rPr lang="en-US" sz="4000" dirty="0">
                <a:latin typeface="Helvetica Neue Thin"/>
                <a:cs typeface="Helvetica Neue Thin"/>
              </a:rPr>
              <a:t>) </a:t>
            </a:r>
            <a:r>
              <a:rPr lang="en-US" sz="4000" dirty="0" err="1">
                <a:latin typeface="Helvetica Neue Thin"/>
                <a:cs typeface="Helvetica Neue Thin"/>
              </a:rPr>
              <a:t>mali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vyššiu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tendenciu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nedokončovať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školy</a:t>
            </a:r>
            <a:r>
              <a:rPr lang="en-US" sz="4000" dirty="0">
                <a:latin typeface="Helvetica Neue Thin"/>
                <a:cs typeface="Helvetica Neue Thin"/>
              </a:rPr>
              <a:t> a </a:t>
            </a:r>
            <a:r>
              <a:rPr lang="en-US" sz="4000" dirty="0" err="1">
                <a:latin typeface="Helvetica Neue Thin"/>
                <a:cs typeface="Helvetica Neue Thin"/>
              </a:rPr>
              <a:t>horšie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sa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uplatňovať</a:t>
            </a:r>
            <a:r>
              <a:rPr lang="en-US" sz="4000" dirty="0">
                <a:latin typeface="Helvetica Neue Thin"/>
                <a:cs typeface="Helvetica Neue Thin"/>
              </a:rPr>
              <a:t> v </a:t>
            </a:r>
            <a:r>
              <a:rPr lang="en-US" sz="4000" dirty="0" err="1" smtClean="0">
                <a:latin typeface="Helvetica Neue Thin"/>
                <a:cs typeface="Helvetica Neue Thin"/>
              </a:rPr>
              <a:t>živote</a:t>
            </a:r>
            <a:r>
              <a:rPr lang="en-US" sz="4000" dirty="0" smtClean="0">
                <a:latin typeface="Helvetica Neue Thin"/>
                <a:cs typeface="Helvetica Neue Thin"/>
              </a:rPr>
              <a:t>, </a:t>
            </a:r>
            <a:br>
              <a:rPr lang="en-US" sz="4000" dirty="0" smtClean="0">
                <a:latin typeface="Helvetica Neue Thin"/>
                <a:cs typeface="Helvetica Neue Thin"/>
              </a:rPr>
            </a:br>
            <a:r>
              <a:rPr lang="en-US" sz="4000" dirty="0" smtClean="0">
                <a:latin typeface="Helvetica Neue Thin"/>
                <a:cs typeface="Helvetica Neue Thin"/>
              </a:rPr>
              <a:t>- </a:t>
            </a:r>
            <a:r>
              <a:rPr lang="en-US" sz="4000" dirty="0" err="1" smtClean="0">
                <a:latin typeface="Helvetica Neue Thin"/>
                <a:cs typeface="Helvetica Neue Thin"/>
              </a:rPr>
              <a:t>ak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sa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deti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presťahovali</a:t>
            </a:r>
            <a:r>
              <a:rPr lang="en-US" sz="4000" dirty="0" smtClean="0">
                <a:latin typeface="Helvetica Neue Thin"/>
                <a:cs typeface="Helvetica Neue Thin"/>
              </a:rPr>
              <a:t> do </a:t>
            </a:r>
            <a:r>
              <a:rPr lang="en-US" sz="4000" dirty="0" err="1" smtClean="0">
                <a:latin typeface="Helvetica Neue Thin"/>
                <a:cs typeface="Helvetica Neue Thin"/>
              </a:rPr>
              <a:t>lepšieho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susedstva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dostatočne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skoro</a:t>
            </a:r>
            <a:r>
              <a:rPr lang="en-US" sz="4000" dirty="0">
                <a:latin typeface="Helvetica Neue Thin"/>
                <a:cs typeface="Helvetica Neue Thin"/>
              </a:rPr>
              <a:t>, </a:t>
            </a:r>
            <a:r>
              <a:rPr lang="en-US" sz="4000" dirty="0" err="1">
                <a:latin typeface="Helvetica Neue Thin"/>
                <a:cs typeface="Helvetica Neue Thin"/>
              </a:rPr>
              <a:t>ich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šance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na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uplatnenie</a:t>
            </a:r>
            <a:r>
              <a:rPr lang="en-US" sz="4000" dirty="0" smtClean="0">
                <a:latin typeface="Helvetica Neue Thin"/>
                <a:cs typeface="Helvetica Neue Thin"/>
              </a:rPr>
              <a:t> v </a:t>
            </a:r>
            <a:r>
              <a:rPr lang="en-US" sz="4000" dirty="0" err="1" smtClean="0">
                <a:latin typeface="Helvetica Neue Thin"/>
                <a:cs typeface="Helvetica Neue Thin"/>
              </a:rPr>
              <a:t>živote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sa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zlepšili</a:t>
            </a:r>
            <a:r>
              <a:rPr lang="en-US" sz="4000" dirty="0" smtClean="0">
                <a:latin typeface="Helvetica Neue Thin"/>
                <a:cs typeface="Helvetica Neue Thin"/>
              </a:rPr>
              <a:t>, </a:t>
            </a:r>
            <a:br>
              <a:rPr lang="en-US" sz="4000" dirty="0" smtClean="0">
                <a:latin typeface="Helvetica Neue Thin"/>
                <a:cs typeface="Helvetica Neue Thin"/>
              </a:rPr>
            </a:br>
            <a:r>
              <a:rPr lang="en-US" sz="4000" dirty="0" smtClean="0">
                <a:latin typeface="Helvetica Neue Thin"/>
                <a:cs typeface="Helvetica Neue Thin"/>
              </a:rPr>
              <a:t>- </a:t>
            </a:r>
            <a:r>
              <a:rPr lang="en-US" sz="4000" dirty="0" err="1" smtClean="0">
                <a:latin typeface="Helvetica Neue Thin"/>
                <a:cs typeface="Helvetica Neue Thin"/>
              </a:rPr>
              <a:t>presun</a:t>
            </a:r>
            <a:r>
              <a:rPr lang="en-US" sz="4000" dirty="0" smtClean="0">
                <a:latin typeface="Helvetica Neue Thin"/>
                <a:cs typeface="Helvetica Neue Thin"/>
              </a:rPr>
              <a:t> </a:t>
            </a:r>
            <a:r>
              <a:rPr lang="en-US" sz="4000" dirty="0">
                <a:latin typeface="Helvetica Neue Thin"/>
                <a:cs typeface="Helvetica Neue Thin"/>
              </a:rPr>
              <a:t>v </a:t>
            </a:r>
            <a:r>
              <a:rPr lang="en-US" sz="4000" dirty="0" err="1">
                <a:latin typeface="Helvetica Neue Thin"/>
                <a:cs typeface="Helvetica Neue Thin"/>
              </a:rPr>
              <a:t>neskoršom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veku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>
                <a:latin typeface="Helvetica Neue Thin"/>
                <a:cs typeface="Helvetica Neue Thin"/>
              </a:rPr>
              <a:t>nespôsobil</a:t>
            </a:r>
            <a:r>
              <a:rPr lang="en-US" sz="4000" dirty="0">
                <a:latin typeface="Helvetica Neue Thin"/>
                <a:cs typeface="Helvetica Neue Thin"/>
              </a:rPr>
              <a:t> </a:t>
            </a:r>
            <a:r>
              <a:rPr lang="en-US" sz="4000" dirty="0" err="1" smtClean="0">
                <a:latin typeface="Helvetica Neue Thin"/>
                <a:cs typeface="Helvetica Neue Thin"/>
              </a:rPr>
              <a:t>rozdiel</a:t>
            </a:r>
            <a:r>
              <a:rPr lang="en-US" sz="4000" dirty="0" smtClean="0">
                <a:latin typeface="Helvetica Neue Thin"/>
                <a:cs typeface="Helvetica Neue Thin"/>
              </a:rPr>
              <a:t>;</a:t>
            </a:r>
            <a:endParaRPr lang="en-US" sz="4000" dirty="0">
              <a:latin typeface="Helvetica Neue Thin"/>
              <a:cs typeface="Helvetica Neue Thi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6157" y="847493"/>
            <a:ext cx="9804400" cy="1089456"/>
          </a:xfrm>
          <a:prstGeom prst="rect">
            <a:avLst/>
          </a:prstGeom>
          <a:solidFill>
            <a:schemeClr val="bg1"/>
          </a:solidFill>
        </p:spPr>
        <p:txBody>
          <a:bodyPr wrap="square" lIns="164527" tIns="82260" rIns="164527" bIns="82260" rtlCol="0">
            <a:spAutoFit/>
          </a:bodyPr>
          <a:lstStyle/>
          <a:p>
            <a:r>
              <a:rPr lang="en-US" sz="6000" dirty="0" err="1" smtClean="0">
                <a:latin typeface="Helvetica Neue Thin"/>
                <a:cs typeface="Helvetica Neue Thin"/>
              </a:rPr>
              <a:t>Soci</a:t>
            </a:r>
            <a:r>
              <a:rPr lang="en-US" sz="6000" dirty="0" err="1" smtClean="0">
                <a:latin typeface="Helvetica Neue Thin"/>
                <a:cs typeface="Helvetica Neue Thin"/>
              </a:rPr>
              <a:t>álna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mobilita</a:t>
            </a:r>
            <a:endParaRPr lang="en-US" sz="6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62553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77621"/>
            <a:ext cx="15544800" cy="2254038"/>
          </a:xfrm>
        </p:spPr>
        <p:txBody>
          <a:bodyPr>
            <a:noAutofit/>
          </a:bodyPr>
          <a:lstStyle/>
          <a:p>
            <a:r>
              <a:rPr lang="en-US" sz="6000" dirty="0" err="1">
                <a:latin typeface="Helvetica Neue Thin"/>
                <a:cs typeface="Helvetica Neue Thin"/>
              </a:rPr>
              <a:t>Lepšie</a:t>
            </a:r>
            <a:r>
              <a:rPr lang="en-US" sz="6000" dirty="0">
                <a:latin typeface="Helvetica Neue Thin"/>
                <a:cs typeface="Helvetica Neue Thin"/>
              </a:rPr>
              <a:t>, </a:t>
            </a:r>
            <a:r>
              <a:rPr lang="en-US" sz="6000" dirty="0" err="1">
                <a:latin typeface="Helvetica Neue Thin"/>
                <a:cs typeface="Helvetica Neue Thin"/>
              </a:rPr>
              <a:t>bezpečnejšie</a:t>
            </a:r>
            <a:r>
              <a:rPr lang="en-US" sz="6000" dirty="0">
                <a:latin typeface="Helvetica Neue Thin"/>
                <a:cs typeface="Helvetica Neue Thin"/>
              </a:rPr>
              <a:t> a </a:t>
            </a:r>
            <a:r>
              <a:rPr lang="en-US" sz="6000" dirty="0" err="1">
                <a:latin typeface="Helvetica Neue Thin"/>
                <a:cs typeface="Helvetica Neue Thin"/>
              </a:rPr>
              <a:t>sociálnejšie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mestá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nielenže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výrazne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znižujú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náklady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na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bezpečnosť</a:t>
            </a:r>
            <a:r>
              <a:rPr lang="en-US" sz="6000" dirty="0">
                <a:latin typeface="Helvetica Neue Thin"/>
                <a:cs typeface="Helvetica Neue Thin"/>
              </a:rPr>
              <a:t> a post-</a:t>
            </a:r>
            <a:r>
              <a:rPr lang="en-US" sz="6000" dirty="0" err="1">
                <a:latin typeface="Helvetica Neue Thin"/>
                <a:cs typeface="Helvetica Neue Thin"/>
              </a:rPr>
              <a:t>opatrenia</a:t>
            </a:r>
            <a:r>
              <a:rPr lang="en-US" sz="6000" dirty="0">
                <a:latin typeface="Helvetica Neue Thin"/>
                <a:cs typeface="Helvetica Neue Thin"/>
              </a:rPr>
              <a:t> s </a:t>
            </a:r>
            <a:r>
              <a:rPr lang="en-US" sz="6000" dirty="0" err="1">
                <a:latin typeface="Helvetica Neue Thin"/>
                <a:cs typeface="Helvetica Neue Thin"/>
              </a:rPr>
              <a:t>kriminalitou</a:t>
            </a:r>
            <a:r>
              <a:rPr lang="en-US" sz="6000" dirty="0">
                <a:latin typeface="Helvetica Neue Thin"/>
                <a:cs typeface="Helvetica Neue Thin"/>
              </a:rPr>
              <a:t> ale </a:t>
            </a:r>
            <a:r>
              <a:rPr lang="en-US" sz="6000" dirty="0" err="1">
                <a:latin typeface="Helvetica Neue Thin"/>
                <a:cs typeface="Helvetica Neue Thin"/>
              </a:rPr>
              <a:t>aj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prispievajú</a:t>
            </a:r>
            <a:r>
              <a:rPr lang="en-US" sz="6000" dirty="0">
                <a:latin typeface="Helvetica Neue Thin"/>
                <a:cs typeface="Helvetica Neue Thin"/>
              </a:rPr>
              <a:t> k </a:t>
            </a:r>
            <a:r>
              <a:rPr lang="en-US" sz="6000" dirty="0" err="1">
                <a:latin typeface="Helvetica Neue Thin"/>
                <a:cs typeface="Helvetica Neue Thin"/>
              </a:rPr>
              <a:t>spoločenskému</a:t>
            </a:r>
            <a:r>
              <a:rPr lang="en-US" sz="6000" dirty="0">
                <a:latin typeface="Helvetica Neue Thin"/>
                <a:cs typeface="Helvetica Neue Thin"/>
              </a:rPr>
              <a:t>, </a:t>
            </a:r>
            <a:r>
              <a:rPr lang="en-US" sz="6000" dirty="0" err="1">
                <a:latin typeface="Helvetica Neue Thin"/>
                <a:cs typeface="Helvetica Neue Thin"/>
              </a:rPr>
              <a:t>ekonomickému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rozvoju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smtClean="0">
                <a:latin typeface="Helvetica Neue Thin"/>
                <a:cs typeface="Helvetica Neue Thin"/>
              </a:rPr>
              <a:t>(</a:t>
            </a:r>
            <a:r>
              <a:rPr lang="en-US" sz="6000" dirty="0" err="1" smtClean="0">
                <a:latin typeface="Helvetica Neue Thin"/>
                <a:cs typeface="Helvetica Neue Thin"/>
              </a:rPr>
              <a:t>ľudia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sa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menej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segregujú</a:t>
            </a:r>
            <a:r>
              <a:rPr lang="en-US" sz="6000" dirty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opúšťajú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>
                <a:latin typeface="Helvetica Neue Thin"/>
                <a:cs typeface="Helvetica Neue Thin"/>
              </a:rPr>
              <a:t>mesto</a:t>
            </a:r>
            <a:r>
              <a:rPr lang="en-US" sz="6000" dirty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menej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sa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zapájajú</a:t>
            </a:r>
            <a:r>
              <a:rPr lang="en-US" sz="6000" dirty="0" smtClean="0">
                <a:latin typeface="Helvetica Neue Thin"/>
                <a:cs typeface="Helvetica Neue Thin"/>
              </a:rPr>
              <a:t> do </a:t>
            </a:r>
            <a:r>
              <a:rPr lang="en-US" sz="6000" dirty="0" err="1">
                <a:latin typeface="Helvetica Neue Thin"/>
                <a:cs typeface="Helvetica Neue Thin"/>
              </a:rPr>
              <a:t>neformálnych</a:t>
            </a:r>
            <a:r>
              <a:rPr lang="en-US" sz="6000" dirty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sietí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mr-IN" sz="6000" dirty="0" smtClean="0">
                <a:latin typeface="Helvetica Neue Thin"/>
                <a:cs typeface="Helvetica Neue Thin"/>
              </a:rPr>
              <a:t>–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kriminalita</a:t>
            </a:r>
            <a:r>
              <a:rPr lang="en-US" sz="6000" dirty="0" smtClean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drogy</a:t>
            </a:r>
            <a:r>
              <a:rPr lang="en-US" sz="6000" dirty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prostitúcia</a:t>
            </a:r>
            <a:r>
              <a:rPr lang="en-US" sz="6000" dirty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atď</a:t>
            </a:r>
            <a:r>
              <a:rPr lang="en-US" sz="6000" dirty="0" smtClean="0">
                <a:latin typeface="Helvetica Neue Thin"/>
                <a:cs typeface="Helvetica Neue Thin"/>
              </a:rPr>
              <a:t>)</a:t>
            </a:r>
            <a:r>
              <a:rPr lang="en-US" sz="6000" dirty="0">
                <a:latin typeface="Helvetica Neue Thin"/>
                <a:cs typeface="Helvetica Neue Thin"/>
              </a:rPr>
              <a:t>.</a:t>
            </a:r>
            <a:endParaRPr lang="en-US" sz="6000" dirty="0">
              <a:solidFill>
                <a:srgbClr val="000000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27420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43093"/>
            <a:ext cx="18288000" cy="2936116"/>
          </a:xfrm>
          <a:prstGeom prst="rect">
            <a:avLst/>
          </a:prstGeom>
          <a:solidFill>
            <a:schemeClr val="bg1"/>
          </a:solidFill>
        </p:spPr>
        <p:txBody>
          <a:bodyPr wrap="square" lIns="164527" tIns="82260" rIns="164527" bIns="82260" rtlCol="0">
            <a:spAutoFit/>
          </a:bodyPr>
          <a:lstStyle/>
          <a:p>
            <a:pPr algn="ctr"/>
            <a:r>
              <a:rPr lang="en-US" sz="6000" dirty="0" err="1" smtClean="0">
                <a:latin typeface="Helvetica Neue Thin"/>
                <a:cs typeface="Helvetica Neue Thin"/>
              </a:rPr>
              <a:t>Kancel</a:t>
            </a:r>
            <a:r>
              <a:rPr lang="en-US" sz="6000" dirty="0" err="1" smtClean="0">
                <a:latin typeface="Helvetica Neue Thin"/>
                <a:cs typeface="Helvetica Neue Thin"/>
              </a:rPr>
              <a:t>ária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participatívneho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plánovania</a:t>
            </a:r>
            <a:endParaRPr lang="en-US" sz="6000" dirty="0" smtClean="0">
              <a:latin typeface="Helvetica Neue Thin"/>
              <a:cs typeface="Helvetica Neue Thin"/>
            </a:endParaRPr>
          </a:p>
          <a:p>
            <a:pPr algn="ctr"/>
            <a:r>
              <a:rPr lang="en-US" sz="6000" dirty="0" err="1" smtClean="0">
                <a:latin typeface="Helvetica Neue Thin"/>
                <a:cs typeface="Helvetica Neue Thin"/>
              </a:rPr>
              <a:t>Metropolitný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inštitút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Bratislavy</a:t>
            </a:r>
            <a:endParaRPr lang="en-US" sz="6000" dirty="0" smtClean="0">
              <a:latin typeface="Helvetica Neue Thin"/>
              <a:cs typeface="Helvetica Neue Thin"/>
            </a:endParaRPr>
          </a:p>
          <a:p>
            <a:pPr algn="ctr"/>
            <a:r>
              <a:rPr lang="en-US" sz="6000" dirty="0" smtClean="0">
                <a:latin typeface="Helvetica Neue Thin"/>
                <a:cs typeface="Helvetica Neue Thin"/>
              </a:rPr>
              <a:t>WPS Prague</a:t>
            </a:r>
            <a:endParaRPr lang="en-US" sz="6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4526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4"/>
    </mc:Choice>
    <mc:Fallback xmlns="">
      <p:transition xmlns:p14="http://schemas.microsoft.com/office/powerpoint/2010/main" spd="slow" advTm="101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972156"/>
            <a:ext cx="14478000" cy="1092524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r>
              <a:rPr lang="en-US" sz="6500" dirty="0">
                <a:latin typeface="Helvetica Neue"/>
                <a:cs typeface="Helvetica Neue"/>
              </a:rPr>
              <a:t>o</a:t>
            </a:r>
            <a:r>
              <a:rPr lang="en-US" sz="6500" dirty="0" smtClean="0">
                <a:latin typeface="Helvetica Neue"/>
                <a:cs typeface="Helvetica Neue"/>
              </a:rPr>
              <a:t> </a:t>
            </a:r>
            <a:r>
              <a:rPr lang="en-US" sz="6500" dirty="0" err="1">
                <a:latin typeface="Helvetica Neue"/>
                <a:cs typeface="Helvetica Neue"/>
              </a:rPr>
              <a:t>č</a:t>
            </a:r>
            <a:r>
              <a:rPr lang="en-US" sz="6500" dirty="0" err="1" smtClean="0">
                <a:latin typeface="Helvetica Neue"/>
                <a:cs typeface="Helvetica Neue"/>
              </a:rPr>
              <a:t>om</a:t>
            </a:r>
            <a:r>
              <a:rPr lang="en-US" sz="6500" dirty="0" smtClean="0">
                <a:latin typeface="Helvetica Neue"/>
                <a:cs typeface="Helvetica Neue"/>
              </a:rPr>
              <a:t> </a:t>
            </a:r>
            <a:r>
              <a:rPr lang="en-US" sz="6500" dirty="0" err="1" smtClean="0">
                <a:latin typeface="Helvetica Neue"/>
                <a:cs typeface="Helvetica Neue"/>
              </a:rPr>
              <a:t>budem</a:t>
            </a:r>
            <a:r>
              <a:rPr lang="en-US" sz="6500" dirty="0" smtClean="0">
                <a:latin typeface="Helvetica Neue"/>
                <a:cs typeface="Helvetica Neue"/>
              </a:rPr>
              <a:t> </a:t>
            </a:r>
            <a:r>
              <a:rPr lang="en-US" sz="6500" dirty="0" err="1" smtClean="0">
                <a:latin typeface="Helvetica Neue"/>
                <a:cs typeface="Helvetica Neue"/>
              </a:rPr>
              <a:t>dnes</a:t>
            </a:r>
            <a:r>
              <a:rPr lang="en-US" sz="6500" dirty="0" smtClean="0">
                <a:latin typeface="Helvetica Neue"/>
                <a:cs typeface="Helvetica Neue"/>
              </a:rPr>
              <a:t> </a:t>
            </a:r>
            <a:r>
              <a:rPr lang="en-US" sz="6500" dirty="0" err="1" smtClean="0">
                <a:latin typeface="Helvetica Neue"/>
                <a:cs typeface="Helvetica Neue"/>
              </a:rPr>
              <a:t>rozpr</a:t>
            </a:r>
            <a:r>
              <a:rPr lang="en-US" sz="6500" dirty="0" err="1" smtClean="0">
                <a:latin typeface="Helvetica Neue"/>
                <a:cs typeface="Helvetica Neue"/>
              </a:rPr>
              <a:t>ávať</a:t>
            </a:r>
            <a:r>
              <a:rPr lang="en-US" sz="6500" dirty="0" smtClean="0">
                <a:latin typeface="Helvetica Neue"/>
                <a:cs typeface="Helvetica Neue"/>
              </a:rPr>
              <a:t>?</a:t>
            </a:r>
            <a:endParaRPr lang="en-US" sz="6500" dirty="0">
              <a:latin typeface="Helvetica Neue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662571"/>
            <a:ext cx="1356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elvetica Neue Thin"/>
                <a:cs typeface="Helvetica Neue Thin"/>
              </a:rPr>
              <a:t>p</a:t>
            </a:r>
            <a:r>
              <a:rPr lang="en-US" sz="6000" dirty="0" err="1" smtClean="0">
                <a:latin typeface="Helvetica Neue Thin"/>
                <a:cs typeface="Helvetica Neue Thin"/>
              </a:rPr>
              <a:t>opulizmus</a:t>
            </a:r>
            <a:endParaRPr lang="en-US" sz="6000" dirty="0" smtClean="0">
              <a:latin typeface="Helvetica Neue Thin"/>
              <a:cs typeface="Helvetica Neue Thin"/>
            </a:endParaRPr>
          </a:p>
          <a:p>
            <a:r>
              <a:rPr lang="en-US" sz="6000" dirty="0" err="1">
                <a:latin typeface="Helvetica Neue Thin"/>
                <a:cs typeface="Helvetica Neue Thin"/>
              </a:rPr>
              <a:t>p</a:t>
            </a:r>
            <a:r>
              <a:rPr lang="en-US" sz="6000" dirty="0" err="1" smtClean="0">
                <a:latin typeface="Helvetica Neue Thin"/>
                <a:cs typeface="Helvetica Neue Thin"/>
              </a:rPr>
              <a:t>articipácia</a:t>
            </a:r>
            <a:r>
              <a:rPr lang="en-US" sz="6000" dirty="0" smtClean="0">
                <a:latin typeface="Helvetica Neue Thin"/>
                <a:cs typeface="Helvetica Neue Thin"/>
              </a:rPr>
              <a:t> a </a:t>
            </a:r>
            <a:r>
              <a:rPr lang="en-US" sz="6000" dirty="0" err="1" smtClean="0">
                <a:latin typeface="Helvetica Neue Thin"/>
                <a:cs typeface="Helvetica Neue Thin"/>
              </a:rPr>
              <a:t>územný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plán</a:t>
            </a:r>
            <a:endParaRPr lang="en-US" sz="6000" dirty="0" smtClean="0">
              <a:latin typeface="Helvetica Neue Thin"/>
              <a:cs typeface="Helvetica Neue Thin"/>
            </a:endParaRPr>
          </a:p>
          <a:p>
            <a:r>
              <a:rPr lang="en-US" sz="6000" dirty="0" err="1">
                <a:latin typeface="Helvetica Neue Thin"/>
                <a:cs typeface="Helvetica Neue Thin"/>
              </a:rPr>
              <a:t>v</a:t>
            </a:r>
            <a:r>
              <a:rPr lang="en-US" sz="6000" dirty="0" err="1" smtClean="0">
                <a:latin typeface="Helvetica Neue Thin"/>
                <a:cs typeface="Helvetica Neue Thin"/>
              </a:rPr>
              <a:t>erejnosť</a:t>
            </a:r>
            <a:endParaRPr lang="en-US" sz="6000" dirty="0" smtClean="0">
              <a:latin typeface="Helvetica Neue Thin"/>
              <a:cs typeface="Helvetica Neue Thin"/>
            </a:endParaRPr>
          </a:p>
          <a:p>
            <a:endParaRPr lang="en-US" sz="6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424526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972156"/>
            <a:ext cx="7762596" cy="1092524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r>
              <a:rPr lang="en-US" sz="6500" dirty="0" err="1" smtClean="0">
                <a:latin typeface="Helvetica"/>
                <a:cs typeface="Helvetica"/>
              </a:rPr>
              <a:t>zvuk</a:t>
            </a:r>
            <a:r>
              <a:rPr lang="en-US" sz="6500" dirty="0" smtClean="0">
                <a:latin typeface="Helvetica"/>
                <a:cs typeface="Helvetica"/>
              </a:rPr>
              <a:t> </a:t>
            </a:r>
            <a:r>
              <a:rPr lang="en-US" sz="6500" dirty="0" err="1" smtClean="0">
                <a:latin typeface="Helvetica"/>
                <a:cs typeface="Helvetica"/>
              </a:rPr>
              <a:t>doby</a:t>
            </a:r>
            <a:endParaRPr lang="en-US" sz="6500" dirty="0"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4190246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>
                <a:latin typeface="Helvetica Neue Thin"/>
                <a:cs typeface="Helvetica Neue Thin"/>
              </a:rPr>
              <a:t>n</a:t>
            </a:r>
            <a:r>
              <a:rPr lang="en-US" sz="6000" dirty="0" err="1" smtClean="0">
                <a:latin typeface="Helvetica Neue Thin"/>
                <a:cs typeface="Helvetica Neue Thin"/>
              </a:rPr>
              <a:t>ezávislosť</a:t>
            </a:r>
            <a:r>
              <a:rPr lang="en-US" sz="6000" dirty="0" smtClean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transparentnosť</a:t>
            </a:r>
            <a:r>
              <a:rPr lang="en-US" sz="6000" dirty="0" smtClean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úprimnosť</a:t>
            </a:r>
            <a:r>
              <a:rPr lang="en-US" sz="6000" dirty="0" smtClean="0">
                <a:latin typeface="Helvetica Neue Thin"/>
                <a:cs typeface="Helvetica Neue Thin"/>
              </a:rPr>
              <a:t>, pre </a:t>
            </a:r>
            <a:r>
              <a:rPr lang="en-US" sz="6000" dirty="0" err="1" smtClean="0">
                <a:latin typeface="Helvetica Neue Thin"/>
                <a:cs typeface="Helvetica Neue Thin"/>
              </a:rPr>
              <a:t>ľudí</a:t>
            </a:r>
            <a:r>
              <a:rPr lang="en-US" sz="6000" dirty="0" smtClean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za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ľudí</a:t>
            </a:r>
            <a:r>
              <a:rPr lang="en-US" sz="6000" dirty="0" smtClean="0">
                <a:latin typeface="Helvetica Neue Thin"/>
                <a:cs typeface="Helvetica Neue Thin"/>
              </a:rPr>
              <a:t>, </a:t>
            </a:r>
            <a:r>
              <a:rPr lang="en-US" sz="6000" dirty="0" err="1" smtClean="0">
                <a:latin typeface="Helvetica Neue Thin"/>
                <a:cs typeface="Helvetica Neue Thin"/>
              </a:rPr>
              <a:t>hlas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ľudí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moc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ľuďom</a:t>
            </a:r>
            <a:r>
              <a:rPr lang="en-US" sz="6000" dirty="0" smtClean="0">
                <a:latin typeface="Helvetica Neue Thin"/>
                <a:cs typeface="Helvetica Neue Thin"/>
              </a:rPr>
              <a:t>, </a:t>
            </a:r>
            <a:endParaRPr lang="en-US" sz="6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80898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972156"/>
            <a:ext cx="7762596" cy="1092524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r>
              <a:rPr lang="en-US" sz="6500" dirty="0" err="1" smtClean="0">
                <a:latin typeface="Helvetica Neue"/>
                <a:cs typeface="Helvetica Neue"/>
              </a:rPr>
              <a:t>politikum</a:t>
            </a:r>
            <a:endParaRPr lang="en-US" sz="6500" dirty="0">
              <a:latin typeface="Helvetica Neue"/>
              <a:cs typeface="Helvetica Neu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4190246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>
                <a:latin typeface="Helvetica Neue Thin"/>
                <a:cs typeface="Helvetica Neue Thin"/>
              </a:rPr>
              <a:t>s</a:t>
            </a:r>
            <a:r>
              <a:rPr lang="en-US" sz="6000" dirty="0" err="1" smtClean="0">
                <a:latin typeface="Helvetica Neue Thin"/>
                <a:cs typeface="Helvetica Neue Thin"/>
              </a:rPr>
              <a:t>om</a:t>
            </a:r>
            <a:r>
              <a:rPr lang="en-US" sz="6000" dirty="0" smtClean="0">
                <a:latin typeface="Helvetica Neue Thin"/>
                <a:cs typeface="Helvetica Neue Thin"/>
              </a:rPr>
              <a:t> </a:t>
            </a:r>
            <a:r>
              <a:rPr lang="en-US" sz="6000" dirty="0" err="1" smtClean="0">
                <a:latin typeface="Helvetica Neue Thin"/>
                <a:cs typeface="Helvetica Neue Thin"/>
              </a:rPr>
              <a:t>jedným</a:t>
            </a:r>
            <a:r>
              <a:rPr lang="en-US" sz="6000" dirty="0" smtClean="0">
                <a:latin typeface="Helvetica Neue Thin"/>
                <a:cs typeface="Helvetica Neue Thin"/>
              </a:rPr>
              <a:t> z </a:t>
            </a:r>
            <a:r>
              <a:rPr lang="en-US" sz="6000" dirty="0" err="1" smtClean="0">
                <a:latin typeface="Helvetica Neue Thin"/>
                <a:cs typeface="Helvetica Neue Thin"/>
              </a:rPr>
              <a:t>vás</a:t>
            </a:r>
            <a:r>
              <a:rPr lang="mr-IN" sz="6000" dirty="0" smtClean="0">
                <a:latin typeface="Helvetica Neue Thin"/>
                <a:cs typeface="Helvetica Neue Thin"/>
              </a:rPr>
              <a:t>…</a:t>
            </a:r>
            <a:r>
              <a:rPr lang="cs-CZ" sz="6000" dirty="0" smtClean="0">
                <a:latin typeface="Helvetica Neue Thin"/>
                <a:cs typeface="Helvetica Neue Thin"/>
              </a:rPr>
              <a:t/>
            </a:r>
            <a:br>
              <a:rPr lang="cs-CZ" sz="6000" dirty="0" smtClean="0">
                <a:latin typeface="Helvetica Neue Thin"/>
                <a:cs typeface="Helvetica Neue Thin"/>
              </a:rPr>
            </a:br>
            <a:r>
              <a:rPr lang="cs-CZ" sz="6000" dirty="0" err="1">
                <a:latin typeface="Helvetica Neue Thin"/>
                <a:cs typeface="Helvetica Neue Thin"/>
              </a:rPr>
              <a:t>n</a:t>
            </a:r>
            <a:r>
              <a:rPr lang="cs-CZ" sz="6000" dirty="0" err="1" smtClean="0">
                <a:latin typeface="Helvetica Neue Thin"/>
                <a:cs typeface="Helvetica Neue Thin"/>
              </a:rPr>
              <a:t>ie</a:t>
            </a:r>
            <a:r>
              <a:rPr lang="cs-CZ" sz="6000" dirty="0" smtClean="0">
                <a:latin typeface="Helvetica Neue Thin"/>
                <a:cs typeface="Helvetica Neue Thin"/>
              </a:rPr>
              <a:t> </a:t>
            </a:r>
            <a:r>
              <a:rPr lang="cs-CZ" sz="6000" dirty="0" err="1" smtClean="0">
                <a:latin typeface="Helvetica Neue Thin"/>
                <a:cs typeface="Helvetica Neue Thin"/>
              </a:rPr>
              <a:t>som</a:t>
            </a:r>
            <a:r>
              <a:rPr lang="cs-CZ" sz="6000" dirty="0" smtClean="0">
                <a:latin typeface="Helvetica Neue Thin"/>
                <a:cs typeface="Helvetica Neue Thin"/>
              </a:rPr>
              <a:t> </a:t>
            </a:r>
            <a:r>
              <a:rPr lang="cs-CZ" sz="6000" dirty="0" err="1" smtClean="0">
                <a:latin typeface="Helvetica Neue Thin"/>
                <a:cs typeface="Helvetica Neue Thin"/>
              </a:rPr>
              <a:t>odborníčka</a:t>
            </a:r>
            <a:r>
              <a:rPr lang="cs-CZ" sz="6000" dirty="0" smtClean="0">
                <a:latin typeface="Helvetica Neue Thin"/>
                <a:cs typeface="Helvetica Neue Thin"/>
              </a:rPr>
              <a:t>...</a:t>
            </a:r>
            <a:br>
              <a:rPr lang="cs-CZ" sz="6000" dirty="0" smtClean="0">
                <a:latin typeface="Helvetica Neue Thin"/>
                <a:cs typeface="Helvetica Neue Thin"/>
              </a:rPr>
            </a:br>
            <a:r>
              <a:rPr lang="cs-CZ" sz="6000" dirty="0" err="1">
                <a:latin typeface="Helvetica Neue Thin"/>
                <a:cs typeface="Helvetica Neue Thin"/>
              </a:rPr>
              <a:t>c</a:t>
            </a:r>
            <a:r>
              <a:rPr lang="cs-CZ" sz="6000" dirty="0" err="1" smtClean="0">
                <a:latin typeface="Helvetica Neue Thin"/>
                <a:cs typeface="Helvetica Neue Thin"/>
              </a:rPr>
              <a:t>ommon</a:t>
            </a:r>
            <a:r>
              <a:rPr lang="cs-CZ" sz="6000" dirty="0" smtClean="0">
                <a:latin typeface="Helvetica Neue Thin"/>
                <a:cs typeface="Helvetica Neue Thin"/>
              </a:rPr>
              <a:t> </a:t>
            </a:r>
            <a:r>
              <a:rPr lang="cs-CZ" sz="6000" dirty="0" err="1" smtClean="0">
                <a:latin typeface="Helvetica Neue Thin"/>
                <a:cs typeface="Helvetica Neue Thin"/>
              </a:rPr>
              <a:t>folks</a:t>
            </a:r>
            <a:endParaRPr lang="en-US" sz="6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10643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972156"/>
            <a:ext cx="7762596" cy="1092524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r>
              <a:rPr lang="en-US" sz="6500" dirty="0" err="1" smtClean="0">
                <a:latin typeface="Helvetica Neue"/>
                <a:cs typeface="Helvetica Neue"/>
              </a:rPr>
              <a:t>politikum</a:t>
            </a:r>
            <a:endParaRPr lang="en-US" sz="6500" dirty="0">
              <a:latin typeface="Helvetica Neue"/>
              <a:cs typeface="Helvetica Neu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4190246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cs-CZ" sz="6000" dirty="0" smtClean="0">
                <a:latin typeface="Helvetica Neue Thin"/>
                <a:cs typeface="Helvetica Neue Thin"/>
              </a:rPr>
              <a:t>Sú masy </a:t>
            </a:r>
            <a:r>
              <a:rPr lang="cs-CZ" sz="6000" dirty="0" err="1" smtClean="0">
                <a:latin typeface="Helvetica Neue Thin"/>
                <a:cs typeface="Helvetica Neue Thin"/>
              </a:rPr>
              <a:t>ľudí</a:t>
            </a:r>
            <a:r>
              <a:rPr lang="cs-CZ" sz="6000" dirty="0" smtClean="0">
                <a:latin typeface="Helvetica Neue Thin"/>
                <a:cs typeface="Helvetica Neue Thin"/>
              </a:rPr>
              <a:t> </a:t>
            </a:r>
            <a:r>
              <a:rPr lang="cs-CZ" sz="6000" dirty="0" err="1" smtClean="0">
                <a:latin typeface="Helvetica Neue Thin"/>
                <a:cs typeface="Helvetica Neue Thin"/>
              </a:rPr>
              <a:t>podmienkou</a:t>
            </a:r>
            <a:r>
              <a:rPr lang="cs-CZ" sz="6000" dirty="0" smtClean="0">
                <a:latin typeface="Helvetica Neue Thin"/>
                <a:cs typeface="Helvetica Neue Thin"/>
              </a:rPr>
              <a:t> </a:t>
            </a:r>
            <a:r>
              <a:rPr lang="cs-CZ" sz="6000" dirty="0" err="1" smtClean="0">
                <a:latin typeface="Helvetica Neue Thin"/>
                <a:cs typeface="Helvetica Neue Thin"/>
              </a:rPr>
              <a:t>vládnutia</a:t>
            </a:r>
            <a:r>
              <a:rPr lang="cs-CZ" sz="6000" dirty="0" smtClean="0">
                <a:latin typeface="Helvetica Neue Thin"/>
                <a:cs typeface="Helvetica Neue Thin"/>
              </a:rPr>
              <a:t>?</a:t>
            </a:r>
            <a:br>
              <a:rPr lang="cs-CZ" sz="6000" dirty="0" smtClean="0">
                <a:latin typeface="Helvetica Neue Thin"/>
                <a:cs typeface="Helvetica Neue Thin"/>
              </a:rPr>
            </a:br>
            <a:r>
              <a:rPr lang="cs-CZ" sz="6000" dirty="0" smtClean="0">
                <a:latin typeface="Helvetica Neue Thin"/>
                <a:cs typeface="Helvetica Neue Thin"/>
              </a:rPr>
              <a:t>Vyšla </a:t>
            </a:r>
            <a:r>
              <a:rPr lang="cs-CZ" sz="6000" dirty="0" err="1" smtClean="0">
                <a:latin typeface="Helvetica Neue Thin"/>
                <a:cs typeface="Helvetica Neue Thin"/>
              </a:rPr>
              <a:t>odbornosť</a:t>
            </a:r>
            <a:r>
              <a:rPr lang="cs-CZ" sz="6000" dirty="0" smtClean="0">
                <a:latin typeface="Helvetica Neue Thin"/>
                <a:cs typeface="Helvetica Neue Thin"/>
              </a:rPr>
              <a:t> z módy?</a:t>
            </a:r>
            <a:endParaRPr lang="en-US" sz="6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52279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97913" y="6427133"/>
            <a:ext cx="6462606" cy="1107913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pPr algn="r"/>
            <a:r>
              <a:rPr lang="en-US" sz="6600" dirty="0" smtClean="0">
                <a:latin typeface="Helvetica"/>
                <a:cs typeface="Helvetica"/>
              </a:rPr>
              <a:t>4 D</a:t>
            </a:r>
            <a:endParaRPr lang="en-US" sz="6500" dirty="0">
              <a:latin typeface="Helvetica"/>
              <a:cs typeface="Helvetica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371600" y="3997831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latin typeface="Helvetica Neue Thin"/>
                <a:cs typeface="Helvetica Neue Thin"/>
              </a:rPr>
              <a:t>Roger </a:t>
            </a:r>
            <a:r>
              <a:rPr lang="en-US" sz="5000" dirty="0" err="1" smtClean="0">
                <a:latin typeface="Helvetica Neue Thin"/>
                <a:cs typeface="Helvetica Neue Thin"/>
              </a:rPr>
              <a:t>Eatwell</a:t>
            </a:r>
            <a:r>
              <a:rPr lang="en-US" sz="5000" dirty="0" smtClean="0">
                <a:latin typeface="Helvetica Neue Thin"/>
                <a:cs typeface="Helvetica Neue Thin"/>
              </a:rPr>
              <a:t>, Mathew Goodwin; </a:t>
            </a:r>
            <a:br>
              <a:rPr lang="en-US" sz="5000" dirty="0" smtClean="0">
                <a:latin typeface="Helvetica Neue Thin"/>
                <a:cs typeface="Helvetica Neue Thin"/>
              </a:rPr>
            </a:br>
            <a:r>
              <a:rPr lang="en-US" sz="5000" dirty="0" smtClean="0">
                <a:latin typeface="Helvetica Neue Thin"/>
                <a:cs typeface="Helvetica Neue Thin"/>
              </a:rPr>
              <a:t>National Populism: The Revolt Against Liberal Democracy, 2018</a:t>
            </a:r>
            <a:endParaRPr lang="en-US" sz="5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67707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97913" y="6427133"/>
            <a:ext cx="6462606" cy="1107913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pPr algn="r"/>
            <a:r>
              <a:rPr lang="en-US" sz="6600" dirty="0">
                <a:latin typeface="Helvetica Neue"/>
                <a:cs typeface="Helvetica Neue"/>
              </a:rPr>
              <a:t>4</a:t>
            </a:r>
            <a:r>
              <a:rPr lang="en-US" sz="6600" dirty="0" smtClean="0">
                <a:latin typeface="Helvetica Neue"/>
                <a:cs typeface="Helvetica Neue"/>
              </a:rPr>
              <a:t> D</a:t>
            </a:r>
            <a:endParaRPr lang="en-US" sz="6500" dirty="0">
              <a:latin typeface="Helvetica Neue"/>
              <a:cs typeface="Helvetica Neue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371600" y="3997831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latin typeface="Helvetica Neue Thin"/>
                <a:cs typeface="Helvetica Neue Thin"/>
              </a:rPr>
              <a:t>Distrust </a:t>
            </a:r>
            <a:r>
              <a:rPr lang="mr-IN" sz="5000" dirty="0" smtClean="0">
                <a:latin typeface="Helvetica Neue Thin"/>
                <a:cs typeface="Helvetica Neue Thin"/>
              </a:rPr>
              <a:t>–</a:t>
            </a:r>
            <a:r>
              <a:rPr lang="en-US" sz="5000" dirty="0" smtClean="0">
                <a:latin typeface="Helvetica Neue Thin"/>
                <a:cs typeface="Helvetica Neue Thin"/>
              </a:rPr>
              <a:t> </a:t>
            </a:r>
            <a:r>
              <a:rPr lang="en-US" sz="5000" dirty="0" err="1" smtClean="0">
                <a:latin typeface="Helvetica Neue Thin"/>
                <a:cs typeface="Helvetica Neue Thin"/>
              </a:rPr>
              <a:t>nedôvera</a:t>
            </a:r>
            <a:endParaRPr lang="en-US" sz="5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125277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97913" y="6427133"/>
            <a:ext cx="6462606" cy="1107913"/>
          </a:xfrm>
          <a:prstGeom prst="rect">
            <a:avLst/>
          </a:prstGeom>
        </p:spPr>
        <p:txBody>
          <a:bodyPr wrap="square" lIns="91359" tIns="45679" rIns="91359" bIns="45679">
            <a:spAutoFit/>
          </a:bodyPr>
          <a:lstStyle/>
          <a:p>
            <a:pPr algn="r"/>
            <a:r>
              <a:rPr lang="en-US" sz="6600" dirty="0">
                <a:latin typeface="Helvetica Neue"/>
                <a:cs typeface="Helvetica Neue"/>
              </a:rPr>
              <a:t>4</a:t>
            </a:r>
            <a:r>
              <a:rPr lang="en-US" sz="6600" dirty="0" smtClean="0">
                <a:latin typeface="Helvetica Neue"/>
                <a:cs typeface="Helvetica Neue"/>
              </a:rPr>
              <a:t> D</a:t>
            </a:r>
            <a:endParaRPr lang="en-US" sz="6500" dirty="0">
              <a:latin typeface="Helvetica Neue"/>
              <a:cs typeface="Helvetica Neue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371600" y="3997831"/>
            <a:ext cx="15544800" cy="2254038"/>
          </a:xfrm>
        </p:spPr>
        <p:txBody>
          <a:bodyPr>
            <a:noAutofit/>
          </a:bodyPr>
          <a:lstStyle/>
          <a:p>
            <a:pPr algn="l"/>
            <a:r>
              <a:rPr lang="en-US" sz="5000" dirty="0">
                <a:latin typeface="Helvetica Neue Thin"/>
                <a:cs typeface="Helvetica Neue Thin"/>
              </a:rPr>
              <a:t>Distrust </a:t>
            </a:r>
            <a:r>
              <a:rPr lang="mr-IN" sz="5000" dirty="0">
                <a:latin typeface="Helvetica Neue Thin"/>
                <a:cs typeface="Helvetica Neue Thin"/>
              </a:rPr>
              <a:t>–</a:t>
            </a:r>
            <a:r>
              <a:rPr lang="en-US" sz="5000" dirty="0">
                <a:latin typeface="Helvetica Neue Thin"/>
                <a:cs typeface="Helvetica Neue Thin"/>
              </a:rPr>
              <a:t> </a:t>
            </a:r>
            <a:r>
              <a:rPr lang="en-US" sz="5000" dirty="0" err="1" smtClean="0">
                <a:latin typeface="Helvetica Neue Thin"/>
                <a:cs typeface="Helvetica Neue Thin"/>
              </a:rPr>
              <a:t>nedôvera</a:t>
            </a:r>
            <a:r>
              <a:rPr lang="en-US" sz="5000" dirty="0" smtClean="0">
                <a:latin typeface="Helvetica Neue Thin"/>
                <a:cs typeface="Helvetica Neue Thin"/>
              </a:rPr>
              <a:t/>
            </a:r>
            <a:br>
              <a:rPr lang="en-US" sz="5000" dirty="0" smtClean="0">
                <a:latin typeface="Helvetica Neue Thin"/>
                <a:cs typeface="Helvetica Neue Thin"/>
              </a:rPr>
            </a:br>
            <a:r>
              <a:rPr lang="cs-CZ" sz="5000" dirty="0" err="1" smtClean="0">
                <a:latin typeface="Helvetica Neue Thin"/>
                <a:cs typeface="Helvetica Neue Thin"/>
              </a:rPr>
              <a:t>Deštrukcia</a:t>
            </a:r>
            <a:r>
              <a:rPr lang="cs-CZ" sz="5000" dirty="0" smtClean="0">
                <a:latin typeface="Helvetica Neue Thin"/>
                <a:cs typeface="Helvetica Neue Thin"/>
              </a:rPr>
              <a:t> - rozpad</a:t>
            </a:r>
            <a:endParaRPr lang="en-US" sz="50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46920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446</Words>
  <Application>Microsoft Macintosh PowerPoint</Application>
  <PresentationFormat>Custom</PresentationFormat>
  <Paragraphs>99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nezávislosť, transparentnosť, úprimnosť, pre ľudí, za ľudí, hlas ľudí moc ľuďom, </vt:lpstr>
      <vt:lpstr>som jedným z vás… nie som odborníčka... common folks</vt:lpstr>
      <vt:lpstr>Sú masy ľudí podmienkou vládnutia? Vyšla odbornosť z módy?</vt:lpstr>
      <vt:lpstr>Roger Eatwell, Mathew Goodwin;  National Populism: The Revolt Against Liberal Democracy, 2018</vt:lpstr>
      <vt:lpstr>Distrust – nedôvera</vt:lpstr>
      <vt:lpstr>Distrust – nedôvera Deštrukcia - rozpad</vt:lpstr>
      <vt:lpstr>Distrust – nedôvera Deštrukcia – rozpad Deprivácia</vt:lpstr>
      <vt:lpstr>Distrust – nedôvera Deštrukcia – rozpad Deprivácia Dealignment - odklon</vt:lpstr>
      <vt:lpstr>Obrovské množstvo ľudí, ktorí cítia, že v politike už nemajú hlas, že postupujúca imigrácia, rýchle etnické zmeny ohrozujú národné skupiny, kultúru a spôsoby života, taktiež že ich doterajší systém necháva v spoločenskom a ekonomickom závese v porovnaní s ostatnými a už sa vlastne nevedia stotožniť s etablovanými politikmi. </vt:lpstr>
      <vt:lpstr>Participácia – hlas ľudu, možnosť verejnosti vstúpiť, ovplyvniť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Kto je ale verejnosť?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deti z horších susedstiev a jednočlenných rodín (hlavne matky) mali vyššiu tendenciu nedokončovať školy a horšie sa uplatňovať v živote,  - ak sa deti presťahovali do lepšieho susedstva dostatočne skoro, ich šance na uplatnenie v živote sa zlepšili,  - presun v neskoršom veku nespôsobil rozdiel;</vt:lpstr>
      <vt:lpstr>Lepšie, bezpečnejšie a sociálnejšie mestá nielenže výrazne znižujú náklady na bezpečnosť a post-opatrenia s kriminalitou ale aj prispievajú k spoločenskému, ekonomickému rozvoju (ľudia sa menej segregujú, opúšťajú mesto, menej sa zapájajú do neformálnych sietí – kriminalita, drogy, prostitúcia, atď).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Nerovnost existuje</dc:title>
  <dc:creator>m sidorova</dc:creator>
  <cp:lastModifiedBy>m sidorova</cp:lastModifiedBy>
  <cp:revision>294</cp:revision>
  <dcterms:created xsi:type="dcterms:W3CDTF">2017-03-03T08:48:19Z</dcterms:created>
  <dcterms:modified xsi:type="dcterms:W3CDTF">2020-07-25T07:19:33Z</dcterms:modified>
</cp:coreProperties>
</file>